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1" r:id="rId5"/>
    <p:sldId id="351" r:id="rId6"/>
    <p:sldId id="542" r:id="rId7"/>
    <p:sldId id="543" r:id="rId8"/>
    <p:sldId id="486" r:id="rId9"/>
    <p:sldId id="478" r:id="rId10"/>
    <p:sldId id="485" r:id="rId11"/>
    <p:sldId id="362" r:id="rId12"/>
    <p:sldId id="387" r:id="rId13"/>
    <p:sldId id="426" r:id="rId14"/>
    <p:sldId id="427" r:id="rId15"/>
    <p:sldId id="363" r:id="rId16"/>
    <p:sldId id="364" r:id="rId17"/>
    <p:sldId id="436" r:id="rId18"/>
    <p:sldId id="545" r:id="rId19"/>
    <p:sldId id="546" r:id="rId20"/>
    <p:sldId id="477" r:id="rId21"/>
    <p:sldId id="471" r:id="rId22"/>
    <p:sldId id="526" r:id="rId23"/>
    <p:sldId id="531" r:id="rId24"/>
    <p:sldId id="534" r:id="rId25"/>
    <p:sldId id="536" r:id="rId26"/>
    <p:sldId id="540" r:id="rId27"/>
    <p:sldId id="541" r:id="rId28"/>
    <p:sldId id="539" r:id="rId29"/>
    <p:sldId id="461" r:id="rId30"/>
    <p:sldId id="421" r:id="rId31"/>
    <p:sldId id="422" r:id="rId32"/>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Gina - OSHA" initials="SG-O" lastIdx="1" clrIdx="0">
    <p:extLst>
      <p:ext uri="{19B8F6BF-5375-455C-9EA6-DF929625EA0E}">
        <p15:presenceInfo xmlns:p15="http://schemas.microsoft.com/office/powerpoint/2012/main" userId="S-1-5-21-1929114778-2063621332-3269345825-10354" providerId="AD"/>
      </p:ext>
    </p:extLst>
  </p:cmAuthor>
  <p:cmAuthor id="2" name="Lawver, Christopher J. - OSHA" initials="LCJ-O" lastIdx="1" clrIdx="1">
    <p:extLst>
      <p:ext uri="{19B8F6BF-5375-455C-9EA6-DF929625EA0E}">
        <p15:presenceInfo xmlns:p15="http://schemas.microsoft.com/office/powerpoint/2012/main" userId="S-1-5-21-1929114778-2063621332-3269345825-68606" providerId="AD"/>
      </p:ext>
    </p:extLst>
  </p:cmAuthor>
  <p:cmAuthor id="3" name="Wheeler, Young - OSHA" initials="WY-O" lastIdx="8" clrIdx="2">
    <p:extLst>
      <p:ext uri="{19B8F6BF-5375-455C-9EA6-DF929625EA0E}">
        <p15:presenceInfo xmlns:p15="http://schemas.microsoft.com/office/powerpoint/2012/main" userId="S-1-5-21-1929114778-2063621332-3269345825-6980" providerId="AD"/>
      </p:ext>
    </p:extLst>
  </p:cmAuthor>
  <p:cmAuthor id="4" name="Olshefski, Stanley S - OPA" initials="OSS-O" lastIdx="2" clrIdx="3">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83"/>
    <a:srgbClr val="182E67"/>
    <a:srgbClr val="0070C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F328F-62A7-4C11-BEE9-EAAE97729D13}" v="1" dt="2022-03-23T17:44:28.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0698" autoAdjust="0"/>
  </p:normalViewPr>
  <p:slideViewPr>
    <p:cSldViewPr>
      <p:cViewPr varScale="1">
        <p:scale>
          <a:sx n="90" d="100"/>
          <a:sy n="90" d="100"/>
        </p:scale>
        <p:origin x="432" y="7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9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4/4/2022</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4/4/2022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osha.gov/SLTC/heatstress/index.html" TargetMode="External"/><Relationship Id="rId13" Type="http://schemas.openxmlformats.org/officeDocument/2006/relationships/hyperlink" Target="http://www.osha.gov/OshDoc/data_Hurricane_Facts/heat_stress.pdf" TargetMode="External"/><Relationship Id="rId3" Type="http://schemas.openxmlformats.org/officeDocument/2006/relationships/hyperlink" Target="http://www.cdc.gov/mmwr/preview/mmwrhtml/mm5724a1.htm" TargetMode="External"/><Relationship Id="rId7" Type="http://schemas.openxmlformats.org/officeDocument/2006/relationships/hyperlink" Target="http://www2a.cdc.gov/hhe/select.asp?PjtName=33417&amp;bFlag=0&amp;ID=7" TargetMode="External"/><Relationship Id="rId12" Type="http://schemas.openxmlformats.org/officeDocument/2006/relationships/hyperlink" Target="http://www.osha.gov/Publications/osha3155.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cdc.gov/niosh/hhe/reports/pdfs/2003-0311-3052.pdf" TargetMode="External"/><Relationship Id="rId11" Type="http://schemas.openxmlformats.org/officeDocument/2006/relationships/hyperlink" Target="http://www.osha.gov/Publications/osha3154.html" TargetMode="External"/><Relationship Id="rId5" Type="http://schemas.openxmlformats.org/officeDocument/2006/relationships/hyperlink" Target="http://www2a.cdc.gov/hhe/select.asp?PjtName=41990&amp;bFlag=0&amp;ID=27" TargetMode="External"/><Relationship Id="rId10" Type="http://schemas.openxmlformats.org/officeDocument/2006/relationships/hyperlink" Target="http://www.osha.gov/SLTC/etools/sawmills/heat.html" TargetMode="External"/><Relationship Id="rId4" Type="http://schemas.openxmlformats.org/officeDocument/2006/relationships/hyperlink" Target="http://emergency.cdc.gov/disasters/extremeheat/es/" TargetMode="External"/><Relationship Id="rId9" Type="http://schemas.openxmlformats.org/officeDocument/2006/relationships/hyperlink" Target="http://www.osha.gov/dts/osta/otm/otm_iii/otm_iii_4.html" TargetMode="External"/><Relationship Id="rId14" Type="http://schemas.openxmlformats.org/officeDocument/2006/relationships/hyperlink" Target="http://www.osha.gov/OshDoc/data_Hurricane_Facts/working_outdoor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30588"/>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3425" indent="-280988">
              <a:spcBef>
                <a:spcPct val="30000"/>
              </a:spcBef>
              <a:defRPr sz="1200">
                <a:solidFill>
                  <a:schemeClr val="tx1"/>
                </a:solidFill>
                <a:latin typeface="Arial" panose="020B0604020202020204" pitchFamily="34" charset="0"/>
              </a:defRPr>
            </a:lvl2pPr>
            <a:lvl3pPr marL="1128713" indent="-223838">
              <a:spcBef>
                <a:spcPct val="30000"/>
              </a:spcBef>
              <a:defRPr sz="1200">
                <a:solidFill>
                  <a:schemeClr val="tx1"/>
                </a:solidFill>
                <a:latin typeface="Arial" panose="020B0604020202020204" pitchFamily="34" charset="0"/>
              </a:defRPr>
            </a:lvl3pPr>
            <a:lvl4pPr marL="1581150" indent="-223838">
              <a:spcBef>
                <a:spcPct val="30000"/>
              </a:spcBef>
              <a:defRPr sz="1200">
                <a:solidFill>
                  <a:schemeClr val="tx1"/>
                </a:solidFill>
                <a:latin typeface="Arial" panose="020B0604020202020204" pitchFamily="34" charset="0"/>
              </a:defRPr>
            </a:lvl4pPr>
            <a:lvl5pPr marL="2032000" indent="-223838">
              <a:spcBef>
                <a:spcPct val="30000"/>
              </a:spcBef>
              <a:defRPr sz="1200">
                <a:solidFill>
                  <a:schemeClr val="tx1"/>
                </a:solidFill>
                <a:latin typeface="Arial" panose="020B0604020202020204" pitchFamily="34" charset="0"/>
              </a:defRPr>
            </a:lvl5pPr>
            <a:lvl6pPr marL="2489200" indent="-223838" eaLnBrk="0" fontAlgn="base" hangingPunct="0">
              <a:spcBef>
                <a:spcPct val="30000"/>
              </a:spcBef>
              <a:spcAft>
                <a:spcPct val="0"/>
              </a:spcAft>
              <a:defRPr sz="1200">
                <a:solidFill>
                  <a:schemeClr val="tx1"/>
                </a:solidFill>
                <a:latin typeface="Arial" panose="020B0604020202020204" pitchFamily="34" charset="0"/>
              </a:defRPr>
            </a:lvl6pPr>
            <a:lvl7pPr marL="2946400" indent="-223838" eaLnBrk="0" fontAlgn="base" hangingPunct="0">
              <a:spcBef>
                <a:spcPct val="30000"/>
              </a:spcBef>
              <a:spcAft>
                <a:spcPct val="0"/>
              </a:spcAft>
              <a:defRPr sz="1200">
                <a:solidFill>
                  <a:schemeClr val="tx1"/>
                </a:solidFill>
                <a:latin typeface="Arial" panose="020B0604020202020204" pitchFamily="34" charset="0"/>
              </a:defRPr>
            </a:lvl7pPr>
            <a:lvl8pPr marL="3403600" indent="-223838" eaLnBrk="0" fontAlgn="base" hangingPunct="0">
              <a:spcBef>
                <a:spcPct val="30000"/>
              </a:spcBef>
              <a:spcAft>
                <a:spcPct val="0"/>
              </a:spcAft>
              <a:defRPr sz="1200">
                <a:solidFill>
                  <a:schemeClr val="tx1"/>
                </a:solidFill>
                <a:latin typeface="Arial" panose="020B0604020202020204" pitchFamily="34" charset="0"/>
              </a:defRPr>
            </a:lvl8pPr>
            <a:lvl9pPr marL="38608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3D84E-CB7F-41B3-B217-50ACE9BCB501}" type="slidenum">
              <a:rPr lang="en-US" altLang="en-US" sz="1300" smtClean="0">
                <a:solidFill>
                  <a:srgbClr val="000000"/>
                </a:solidFill>
              </a:rPr>
              <a:pPr>
                <a:spcBef>
                  <a:spcPct val="0"/>
                </a:spcBef>
              </a:pPr>
              <a:t>4</a:t>
            </a:fld>
            <a:endParaRPr lang="en-US" altLang="en-US" sz="1300">
              <a:solidFill>
                <a:srgbClr val="000000"/>
              </a:solidFill>
            </a:endParaRPr>
          </a:p>
        </p:txBody>
      </p:sp>
    </p:spTree>
    <p:extLst>
      <p:ext uri="{BB962C8B-B14F-4D97-AF65-F5344CB8AC3E}">
        <p14:creationId xmlns:p14="http://schemas.microsoft.com/office/powerpoint/2010/main" val="407303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2EB1E9-612E-440C-8544-68CFF04C3BA9}" type="slidenum">
              <a:rPr lang="en-US" smtClean="0">
                <a:solidFill>
                  <a:srgbClr val="000000"/>
                </a:solidFill>
              </a:rPr>
              <a:pPr eaLnBrk="1" hangingPunct="1"/>
              <a:t>24</a:t>
            </a:fld>
            <a:endParaRPr lang="en-US">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344988"/>
            <a:ext cx="5486400" cy="4113212"/>
          </a:xfrm>
          <a:noFill/>
        </p:spPr>
        <p:txBody>
          <a:bodyPr/>
          <a:lstStyle/>
          <a:p>
            <a:pPr>
              <a:lnSpc>
                <a:spcPct val="80000"/>
              </a:lnSpc>
            </a:pPr>
            <a:r>
              <a:rPr lang="en-US" sz="800" b="1">
                <a:latin typeface="Arial" charset="0"/>
              </a:rPr>
              <a:t>Overview</a:t>
            </a:r>
          </a:p>
          <a:p>
            <a:pPr>
              <a:lnSpc>
                <a:spcPct val="80000"/>
              </a:lnSpc>
            </a:pPr>
            <a:r>
              <a:rPr lang="en-US" sz="800">
                <a:latin typeface="Arial" charset="0"/>
              </a:rPr>
              <a:t>Workers who are exposed to extreme heat or work in hot environments may be at risk of heat stress. Exposure to extreme heat can result in occupational illnesses and injuries. Heat stress can result in heat stroke, heat exhaustion, heat cramps, or heat rashes. Heat can also increase the risk of injuries in workers as it may result in sweaty palms, fogged-up safety glasses, and dizziness. Burns may also occur as a result of accidental contact with hot surfaces or steam.</a:t>
            </a:r>
          </a:p>
          <a:p>
            <a:pPr>
              <a:lnSpc>
                <a:spcPct val="80000"/>
              </a:lnSpc>
            </a:pPr>
            <a:r>
              <a:rPr lang="en-US" sz="800">
                <a:latin typeface="Arial" charset="0"/>
              </a:rPr>
              <a:t>Workers at risk of heat stress include outdoor workers and workers in hot environments such as firefighters, bakery workers, farmers, construction workers, miners, boiler room workers, factory workers, and others. Workers at greater risk of heat stress include those who are 65 years of age or older, are overweight, have heart disease or high blood pressure, or take medications that may be affected by extreme heat. </a:t>
            </a:r>
          </a:p>
          <a:p>
            <a:pPr>
              <a:lnSpc>
                <a:spcPct val="80000"/>
              </a:lnSpc>
            </a:pPr>
            <a:r>
              <a:rPr lang="en-US" sz="800">
                <a:latin typeface="Arial" charset="0"/>
              </a:rPr>
              <a:t>Prevention of heat stress in workers is important. Employers should provide training to workers so they understand what heat stress is, how it affects their health and safety, and how it can be prevented. </a:t>
            </a:r>
          </a:p>
          <a:p>
            <a:pPr>
              <a:lnSpc>
                <a:spcPct val="80000"/>
              </a:lnSpc>
            </a:pPr>
            <a:r>
              <a:rPr lang="en-US" sz="800">
                <a:latin typeface="Arial" charset="0"/>
              </a:rPr>
              <a:t> </a:t>
            </a:r>
          </a:p>
          <a:p>
            <a:pPr>
              <a:lnSpc>
                <a:spcPct val="80000"/>
              </a:lnSpc>
            </a:pPr>
            <a:r>
              <a:rPr lang="en-US" sz="800">
                <a:latin typeface="Arial" charset="0"/>
              </a:rPr>
              <a:t> </a:t>
            </a:r>
          </a:p>
          <a:p>
            <a:pPr>
              <a:lnSpc>
                <a:spcPct val="80000"/>
              </a:lnSpc>
            </a:pPr>
            <a:r>
              <a:rPr lang="en-US" sz="800">
                <a:latin typeface="Arial" charset="0"/>
              </a:rPr>
              <a:t> </a:t>
            </a:r>
          </a:p>
          <a:p>
            <a:pPr>
              <a:lnSpc>
                <a:spcPct val="80000"/>
              </a:lnSpc>
            </a:pPr>
            <a:r>
              <a:rPr lang="en-US" sz="800">
                <a:latin typeface="Arial" charset="0"/>
              </a:rPr>
              <a:t> </a:t>
            </a:r>
            <a:endParaRPr lang="en-US" sz="800" b="1">
              <a:latin typeface="Arial" charset="0"/>
            </a:endParaRPr>
          </a:p>
          <a:p>
            <a:pPr>
              <a:lnSpc>
                <a:spcPct val="80000"/>
              </a:lnSpc>
            </a:pPr>
            <a:r>
              <a:rPr lang="en-US" sz="800" b="1">
                <a:latin typeface="Arial" charset="0"/>
              </a:rPr>
              <a:t>Types of Heat Stress </a:t>
            </a:r>
          </a:p>
          <a:p>
            <a:pPr>
              <a:lnSpc>
                <a:spcPct val="80000"/>
              </a:lnSpc>
            </a:pPr>
            <a:r>
              <a:rPr lang="en-US" sz="800">
                <a:latin typeface="Arial" charset="0"/>
              </a:rPr>
              <a:t>Heat Stroke | Heat Exhaustion | Heat Syncope | Heat Cramps | Heat Rash</a:t>
            </a:r>
            <a:endParaRPr lang="en-US" sz="800" b="1">
              <a:latin typeface="Arial" charset="0"/>
            </a:endParaRPr>
          </a:p>
          <a:p>
            <a:pPr>
              <a:lnSpc>
                <a:spcPct val="80000"/>
              </a:lnSpc>
            </a:pPr>
            <a:r>
              <a:rPr lang="en-US" sz="800" b="1">
                <a:latin typeface="Arial" charset="0"/>
              </a:rPr>
              <a:t>Heat Stroke</a:t>
            </a:r>
          </a:p>
          <a:p>
            <a:pPr>
              <a:lnSpc>
                <a:spcPct val="80000"/>
              </a:lnSpc>
            </a:pPr>
            <a:r>
              <a:rPr lang="en-US" sz="800">
                <a:latin typeface="Arial" charset="0"/>
              </a:rPr>
              <a:t>Heat stroke is the most serious heat-related disorder. It occurs when the body becomes unable to control its temperature: the body's temperature rises rapidly, the sweating mechanism fails, and the body is unable to cool down. When heat stroke occurs, the body temperature can rise to 106 degrees Fahrenheit or higher within 10 to 15 minutes. Heat stroke can cause death or permanent disability if emergency treatment is not given. </a:t>
            </a:r>
            <a:endParaRPr lang="en-US" sz="800" b="1">
              <a:latin typeface="Arial" charset="0"/>
            </a:endParaRPr>
          </a:p>
          <a:p>
            <a:pPr>
              <a:lnSpc>
                <a:spcPct val="80000"/>
              </a:lnSpc>
            </a:pPr>
            <a:r>
              <a:rPr lang="en-US" sz="800" b="1">
                <a:latin typeface="Arial" charset="0"/>
              </a:rPr>
              <a:t>Symptoms </a:t>
            </a:r>
          </a:p>
          <a:p>
            <a:pPr>
              <a:lnSpc>
                <a:spcPct val="80000"/>
              </a:lnSpc>
            </a:pPr>
            <a:r>
              <a:rPr lang="en-US" sz="800">
                <a:latin typeface="Arial" charset="0"/>
              </a:rPr>
              <a:t>Symptoms of heat stroke include: </a:t>
            </a:r>
          </a:p>
          <a:p>
            <a:pPr>
              <a:lnSpc>
                <a:spcPct val="80000"/>
              </a:lnSpc>
            </a:pPr>
            <a:r>
              <a:rPr lang="en-US" sz="800">
                <a:latin typeface="Arial" charset="0"/>
              </a:rPr>
              <a:t>Hot, dry skin (no sweating) </a:t>
            </a:r>
          </a:p>
          <a:p>
            <a:pPr>
              <a:lnSpc>
                <a:spcPct val="80000"/>
              </a:lnSpc>
            </a:pPr>
            <a:r>
              <a:rPr lang="en-US" sz="800">
                <a:latin typeface="Arial" charset="0"/>
              </a:rPr>
              <a:t>Hallucinations </a:t>
            </a:r>
          </a:p>
          <a:p>
            <a:pPr>
              <a:lnSpc>
                <a:spcPct val="80000"/>
              </a:lnSpc>
            </a:pPr>
            <a:r>
              <a:rPr lang="en-US" sz="800">
                <a:latin typeface="Arial" charset="0"/>
              </a:rPr>
              <a:t>Chills </a:t>
            </a:r>
          </a:p>
          <a:p>
            <a:pPr>
              <a:lnSpc>
                <a:spcPct val="80000"/>
              </a:lnSpc>
            </a:pPr>
            <a:r>
              <a:rPr lang="en-US" sz="800">
                <a:latin typeface="Arial" charset="0"/>
              </a:rPr>
              <a:t>Throbbing headache </a:t>
            </a:r>
          </a:p>
          <a:p>
            <a:pPr>
              <a:lnSpc>
                <a:spcPct val="80000"/>
              </a:lnSpc>
            </a:pPr>
            <a:r>
              <a:rPr lang="en-US" sz="800">
                <a:latin typeface="Arial" charset="0"/>
              </a:rPr>
              <a:t>High body temperature </a:t>
            </a:r>
          </a:p>
          <a:p>
            <a:pPr>
              <a:lnSpc>
                <a:spcPct val="80000"/>
              </a:lnSpc>
            </a:pPr>
            <a:r>
              <a:rPr lang="en-US" sz="800">
                <a:latin typeface="Arial" charset="0"/>
              </a:rPr>
              <a:t>Confusion/dizziness </a:t>
            </a:r>
          </a:p>
          <a:p>
            <a:pPr>
              <a:lnSpc>
                <a:spcPct val="80000"/>
              </a:lnSpc>
            </a:pPr>
            <a:r>
              <a:rPr lang="en-US" sz="800">
                <a:latin typeface="Arial" charset="0"/>
              </a:rPr>
              <a:t>Slurred speech </a:t>
            </a:r>
          </a:p>
          <a:p>
            <a:pPr>
              <a:lnSpc>
                <a:spcPct val="80000"/>
              </a:lnSpc>
            </a:pPr>
            <a:r>
              <a:rPr lang="en-US" sz="800" b="1">
                <a:latin typeface="Arial" charset="0"/>
              </a:rPr>
              <a:t>First Aid </a:t>
            </a:r>
          </a:p>
          <a:p>
            <a:pPr>
              <a:lnSpc>
                <a:spcPct val="80000"/>
              </a:lnSpc>
            </a:pPr>
            <a:r>
              <a:rPr lang="en-US" sz="800">
                <a:latin typeface="Arial" charset="0"/>
              </a:rPr>
              <a:t>Take the following steps to treat a worker with heat stroke: </a:t>
            </a:r>
          </a:p>
          <a:p>
            <a:pPr>
              <a:lnSpc>
                <a:spcPct val="80000"/>
              </a:lnSpc>
            </a:pPr>
            <a:r>
              <a:rPr lang="en-US" sz="800">
                <a:latin typeface="Arial" charset="0"/>
              </a:rPr>
              <a:t>Call 911 and notify their supervisor. </a:t>
            </a:r>
          </a:p>
          <a:p>
            <a:pPr>
              <a:lnSpc>
                <a:spcPct val="80000"/>
              </a:lnSpc>
            </a:pPr>
            <a:r>
              <a:rPr lang="en-US" sz="800">
                <a:latin typeface="Arial" charset="0"/>
              </a:rPr>
              <a:t>Move the sick worker to a cool shaded area. </a:t>
            </a:r>
          </a:p>
          <a:p>
            <a:pPr>
              <a:lnSpc>
                <a:spcPct val="80000"/>
              </a:lnSpc>
            </a:pPr>
            <a:r>
              <a:rPr lang="en-US" sz="800">
                <a:latin typeface="Arial" charset="0"/>
              </a:rPr>
              <a:t>Cool the worker using methods such as: </a:t>
            </a:r>
          </a:p>
          <a:p>
            <a:pPr lvl="1">
              <a:lnSpc>
                <a:spcPct val="80000"/>
              </a:lnSpc>
            </a:pPr>
            <a:r>
              <a:rPr lang="en-US" sz="800">
                <a:latin typeface="Arial" charset="0"/>
              </a:rPr>
              <a:t>Soaking their clothes with water. </a:t>
            </a:r>
          </a:p>
          <a:p>
            <a:pPr lvl="1">
              <a:lnSpc>
                <a:spcPct val="80000"/>
              </a:lnSpc>
            </a:pPr>
            <a:r>
              <a:rPr lang="en-US" sz="800">
                <a:latin typeface="Arial" charset="0"/>
              </a:rPr>
              <a:t>Spraying, sponging, or showering them with water. </a:t>
            </a:r>
          </a:p>
          <a:p>
            <a:pPr lvl="1">
              <a:lnSpc>
                <a:spcPct val="80000"/>
              </a:lnSpc>
            </a:pPr>
            <a:r>
              <a:rPr lang="en-US" sz="800">
                <a:latin typeface="Arial" charset="0"/>
              </a:rPr>
              <a:t>Fanning their body. </a:t>
            </a:r>
          </a:p>
          <a:p>
            <a:pPr>
              <a:lnSpc>
                <a:spcPct val="80000"/>
              </a:lnSpc>
            </a:pPr>
            <a:r>
              <a:rPr lang="en-US" sz="800" b="1">
                <a:latin typeface="Arial" charset="0"/>
              </a:rPr>
              <a:t>Heat Exhaustion </a:t>
            </a:r>
          </a:p>
          <a:p>
            <a:pPr>
              <a:lnSpc>
                <a:spcPct val="80000"/>
              </a:lnSpc>
            </a:pPr>
            <a:r>
              <a:rPr lang="en-US" sz="800">
                <a:latin typeface="Arial" charset="0"/>
              </a:rPr>
              <a:t>Heat exhaustion is the body's response to an excessive loss of the water and salt, usually through excessive sweating. Workers most prone to heat exhaustion are those that are elderly, have high blood pressure, and those working in a hot environment. </a:t>
            </a:r>
            <a:endParaRPr lang="en-US" sz="800" b="1">
              <a:latin typeface="Arial" charset="0"/>
            </a:endParaRPr>
          </a:p>
          <a:p>
            <a:pPr>
              <a:lnSpc>
                <a:spcPct val="80000"/>
              </a:lnSpc>
            </a:pPr>
            <a:r>
              <a:rPr lang="en-US" sz="800" b="1">
                <a:latin typeface="Arial" charset="0"/>
              </a:rPr>
              <a:t>Symptoms </a:t>
            </a:r>
          </a:p>
          <a:p>
            <a:pPr>
              <a:lnSpc>
                <a:spcPct val="80000"/>
              </a:lnSpc>
            </a:pPr>
            <a:r>
              <a:rPr lang="en-US" sz="800">
                <a:latin typeface="Arial" charset="0"/>
              </a:rPr>
              <a:t>Symptoms of heat exhaustion include: </a:t>
            </a:r>
          </a:p>
          <a:p>
            <a:pPr>
              <a:lnSpc>
                <a:spcPct val="80000"/>
              </a:lnSpc>
            </a:pPr>
            <a:r>
              <a:rPr lang="en-US" sz="800">
                <a:latin typeface="Arial" charset="0"/>
              </a:rPr>
              <a:t>Heavy sweating </a:t>
            </a:r>
          </a:p>
          <a:p>
            <a:pPr>
              <a:lnSpc>
                <a:spcPct val="80000"/>
              </a:lnSpc>
            </a:pPr>
            <a:r>
              <a:rPr lang="en-US" sz="800">
                <a:latin typeface="Arial" charset="0"/>
              </a:rPr>
              <a:t>Extreme weakness or fatigue </a:t>
            </a:r>
          </a:p>
          <a:p>
            <a:pPr>
              <a:lnSpc>
                <a:spcPct val="80000"/>
              </a:lnSpc>
            </a:pPr>
            <a:r>
              <a:rPr lang="en-US" sz="800">
                <a:latin typeface="Arial" charset="0"/>
              </a:rPr>
              <a:t>Dizziness, confusion </a:t>
            </a:r>
          </a:p>
          <a:p>
            <a:pPr>
              <a:lnSpc>
                <a:spcPct val="80000"/>
              </a:lnSpc>
            </a:pPr>
            <a:r>
              <a:rPr lang="en-US" sz="800">
                <a:latin typeface="Arial" charset="0"/>
              </a:rPr>
              <a:t>Nausea </a:t>
            </a:r>
          </a:p>
          <a:p>
            <a:pPr>
              <a:lnSpc>
                <a:spcPct val="80000"/>
              </a:lnSpc>
            </a:pPr>
            <a:r>
              <a:rPr lang="en-US" sz="800">
                <a:latin typeface="Arial" charset="0"/>
              </a:rPr>
              <a:t>Clammy, moist skin </a:t>
            </a:r>
          </a:p>
          <a:p>
            <a:pPr>
              <a:lnSpc>
                <a:spcPct val="80000"/>
              </a:lnSpc>
            </a:pPr>
            <a:r>
              <a:rPr lang="en-US" sz="800">
                <a:latin typeface="Arial" charset="0"/>
              </a:rPr>
              <a:t>Pale or flushed complexion </a:t>
            </a:r>
          </a:p>
          <a:p>
            <a:pPr>
              <a:lnSpc>
                <a:spcPct val="80000"/>
              </a:lnSpc>
            </a:pPr>
            <a:r>
              <a:rPr lang="en-US" sz="800">
                <a:latin typeface="Arial" charset="0"/>
              </a:rPr>
              <a:t>Muscle cramps </a:t>
            </a:r>
          </a:p>
          <a:p>
            <a:pPr>
              <a:lnSpc>
                <a:spcPct val="80000"/>
              </a:lnSpc>
            </a:pPr>
            <a:r>
              <a:rPr lang="en-US" sz="800">
                <a:latin typeface="Arial" charset="0"/>
              </a:rPr>
              <a:t>Slightly elevated body temperature </a:t>
            </a:r>
          </a:p>
          <a:p>
            <a:pPr>
              <a:lnSpc>
                <a:spcPct val="80000"/>
              </a:lnSpc>
            </a:pPr>
            <a:r>
              <a:rPr lang="en-US" sz="800">
                <a:latin typeface="Arial" charset="0"/>
              </a:rPr>
              <a:t>Fast and shallow breathing </a:t>
            </a:r>
          </a:p>
          <a:p>
            <a:pPr>
              <a:lnSpc>
                <a:spcPct val="80000"/>
              </a:lnSpc>
            </a:pPr>
            <a:r>
              <a:rPr lang="en-US" sz="800" b="1">
                <a:latin typeface="Arial" charset="0"/>
              </a:rPr>
              <a:t>First Aid </a:t>
            </a:r>
          </a:p>
          <a:p>
            <a:pPr>
              <a:lnSpc>
                <a:spcPct val="80000"/>
              </a:lnSpc>
            </a:pPr>
            <a:r>
              <a:rPr lang="en-US" sz="800">
                <a:latin typeface="Arial" charset="0"/>
              </a:rPr>
              <a:t>Treat a worker suffering from heat exhaustion with the following: </a:t>
            </a:r>
          </a:p>
          <a:p>
            <a:pPr>
              <a:lnSpc>
                <a:spcPct val="80000"/>
              </a:lnSpc>
            </a:pPr>
            <a:r>
              <a:rPr lang="en-US" sz="800">
                <a:latin typeface="Arial" charset="0"/>
              </a:rPr>
              <a:t>Have them rest in a cool, shaded or air-conditioned area. </a:t>
            </a:r>
          </a:p>
          <a:p>
            <a:pPr>
              <a:lnSpc>
                <a:spcPct val="80000"/>
              </a:lnSpc>
            </a:pPr>
            <a:r>
              <a:rPr lang="en-US" sz="800">
                <a:latin typeface="Arial" charset="0"/>
              </a:rPr>
              <a:t>Have them drink plenty of water or other cool, nonalcoholic beverages. </a:t>
            </a:r>
          </a:p>
          <a:p>
            <a:pPr>
              <a:lnSpc>
                <a:spcPct val="80000"/>
              </a:lnSpc>
            </a:pPr>
            <a:r>
              <a:rPr lang="en-US" sz="800">
                <a:latin typeface="Arial" charset="0"/>
              </a:rPr>
              <a:t>Have them take a cool shower, bath, or sponge bath. </a:t>
            </a:r>
          </a:p>
          <a:p>
            <a:pPr>
              <a:lnSpc>
                <a:spcPct val="80000"/>
              </a:lnSpc>
            </a:pPr>
            <a:r>
              <a:rPr lang="en-US" sz="800" b="1">
                <a:latin typeface="Arial" charset="0"/>
              </a:rPr>
              <a:t>Heat Syncope </a:t>
            </a:r>
          </a:p>
          <a:p>
            <a:pPr>
              <a:lnSpc>
                <a:spcPct val="80000"/>
              </a:lnSpc>
            </a:pPr>
            <a:r>
              <a:rPr lang="en-US" sz="800">
                <a:latin typeface="Arial" charset="0"/>
              </a:rPr>
              <a:t>Heat syncope is a fainting (syncope) episode or dizziness that usually occurs with prolonged standing or sudden rising from a sitting or lying position. Factors that may contribute to heat syncope include dehydration and lack of acclimatization. </a:t>
            </a:r>
            <a:endParaRPr lang="en-US" sz="800" b="1">
              <a:latin typeface="Arial" charset="0"/>
            </a:endParaRPr>
          </a:p>
          <a:p>
            <a:pPr>
              <a:lnSpc>
                <a:spcPct val="80000"/>
              </a:lnSpc>
            </a:pPr>
            <a:r>
              <a:rPr lang="en-US" sz="800" b="1">
                <a:latin typeface="Arial" charset="0"/>
              </a:rPr>
              <a:t>Symptoms</a:t>
            </a:r>
          </a:p>
          <a:p>
            <a:pPr>
              <a:lnSpc>
                <a:spcPct val="80000"/>
              </a:lnSpc>
            </a:pPr>
            <a:r>
              <a:rPr lang="en-US" sz="800">
                <a:latin typeface="Arial" charset="0"/>
              </a:rPr>
              <a:t>Symptoms of heat syncope include: </a:t>
            </a:r>
          </a:p>
          <a:p>
            <a:pPr>
              <a:lnSpc>
                <a:spcPct val="80000"/>
              </a:lnSpc>
            </a:pPr>
            <a:r>
              <a:rPr lang="en-US" sz="800">
                <a:latin typeface="Arial" charset="0"/>
              </a:rPr>
              <a:t>Light-headedness </a:t>
            </a:r>
          </a:p>
          <a:p>
            <a:pPr>
              <a:lnSpc>
                <a:spcPct val="80000"/>
              </a:lnSpc>
            </a:pPr>
            <a:r>
              <a:rPr lang="en-US" sz="800">
                <a:latin typeface="Arial" charset="0"/>
              </a:rPr>
              <a:t>Dizziness </a:t>
            </a:r>
          </a:p>
          <a:p>
            <a:pPr>
              <a:lnSpc>
                <a:spcPct val="80000"/>
              </a:lnSpc>
            </a:pPr>
            <a:r>
              <a:rPr lang="en-US" sz="800">
                <a:latin typeface="Arial" charset="0"/>
              </a:rPr>
              <a:t>Fainting </a:t>
            </a:r>
          </a:p>
          <a:p>
            <a:pPr>
              <a:lnSpc>
                <a:spcPct val="80000"/>
              </a:lnSpc>
            </a:pPr>
            <a:r>
              <a:rPr lang="en-US" sz="800" b="1">
                <a:latin typeface="Arial" charset="0"/>
              </a:rPr>
              <a:t>First Aid </a:t>
            </a:r>
          </a:p>
          <a:p>
            <a:pPr>
              <a:lnSpc>
                <a:spcPct val="80000"/>
              </a:lnSpc>
            </a:pPr>
            <a:r>
              <a:rPr lang="en-US" sz="800">
                <a:latin typeface="Arial" charset="0"/>
              </a:rPr>
              <a:t>Workers with heat syncope should: </a:t>
            </a:r>
          </a:p>
          <a:p>
            <a:pPr>
              <a:lnSpc>
                <a:spcPct val="80000"/>
              </a:lnSpc>
            </a:pPr>
            <a:r>
              <a:rPr lang="en-US" sz="800">
                <a:latin typeface="Arial" charset="0"/>
              </a:rPr>
              <a:t>Sit or lie down in a cool place when they begin to feel symptoms. </a:t>
            </a:r>
          </a:p>
          <a:p>
            <a:pPr>
              <a:lnSpc>
                <a:spcPct val="80000"/>
              </a:lnSpc>
            </a:pPr>
            <a:r>
              <a:rPr lang="en-US" sz="800">
                <a:latin typeface="Arial" charset="0"/>
              </a:rPr>
              <a:t>Slowly drink water, clear juice, or a sports beverage. </a:t>
            </a:r>
          </a:p>
          <a:p>
            <a:pPr>
              <a:lnSpc>
                <a:spcPct val="80000"/>
              </a:lnSpc>
            </a:pPr>
            <a:r>
              <a:rPr lang="en-US" sz="800" b="1">
                <a:latin typeface="Arial" charset="0"/>
              </a:rPr>
              <a:t>Heat Cramps </a:t>
            </a:r>
          </a:p>
          <a:p>
            <a:pPr>
              <a:lnSpc>
                <a:spcPct val="80000"/>
              </a:lnSpc>
            </a:pPr>
            <a:r>
              <a:rPr lang="en-US" sz="800">
                <a:latin typeface="Arial" charset="0"/>
              </a:rPr>
              <a:t>Heat cramps usually affect workers who sweat a lot during strenuous activity. This sweating depletes the body's salt and moisture levels. Low salt levels in muscles causes painful cramps. Heat cramps may also be a symptom of heat exhaustion. </a:t>
            </a:r>
            <a:endParaRPr lang="en-US" sz="800" b="1">
              <a:latin typeface="Arial" charset="0"/>
            </a:endParaRPr>
          </a:p>
          <a:p>
            <a:pPr>
              <a:lnSpc>
                <a:spcPct val="80000"/>
              </a:lnSpc>
            </a:pPr>
            <a:r>
              <a:rPr lang="en-US" sz="800" b="1">
                <a:latin typeface="Arial" charset="0"/>
              </a:rPr>
              <a:t>Symptoms </a:t>
            </a:r>
          </a:p>
          <a:p>
            <a:pPr>
              <a:lnSpc>
                <a:spcPct val="80000"/>
              </a:lnSpc>
            </a:pPr>
            <a:r>
              <a:rPr lang="en-US" sz="800">
                <a:latin typeface="Arial" charset="0"/>
              </a:rPr>
              <a:t>Muscle pain or spasms usually in the abdomen, arms, or legs. </a:t>
            </a:r>
            <a:endParaRPr lang="en-US" sz="800" b="1">
              <a:latin typeface="Arial" charset="0"/>
            </a:endParaRPr>
          </a:p>
          <a:p>
            <a:pPr>
              <a:lnSpc>
                <a:spcPct val="80000"/>
              </a:lnSpc>
            </a:pPr>
            <a:r>
              <a:rPr lang="en-US" sz="800" b="1">
                <a:latin typeface="Arial" charset="0"/>
              </a:rPr>
              <a:t>First Aid </a:t>
            </a:r>
          </a:p>
          <a:p>
            <a:pPr>
              <a:lnSpc>
                <a:spcPct val="80000"/>
              </a:lnSpc>
            </a:pPr>
            <a:r>
              <a:rPr lang="en-US" sz="800">
                <a:latin typeface="Arial" charset="0"/>
              </a:rPr>
              <a:t>Workers with heat cramps should: </a:t>
            </a:r>
          </a:p>
          <a:p>
            <a:pPr>
              <a:lnSpc>
                <a:spcPct val="80000"/>
              </a:lnSpc>
            </a:pPr>
            <a:r>
              <a:rPr lang="en-US" sz="800">
                <a:latin typeface="Arial" charset="0"/>
              </a:rPr>
              <a:t>Stop all activity, and sit in a cool place. </a:t>
            </a:r>
          </a:p>
          <a:p>
            <a:pPr>
              <a:lnSpc>
                <a:spcPct val="80000"/>
              </a:lnSpc>
            </a:pPr>
            <a:r>
              <a:rPr lang="en-US" sz="800">
                <a:latin typeface="Arial" charset="0"/>
              </a:rPr>
              <a:t>Drink clear juice or a sports beverage. </a:t>
            </a:r>
          </a:p>
          <a:p>
            <a:pPr>
              <a:lnSpc>
                <a:spcPct val="80000"/>
              </a:lnSpc>
            </a:pPr>
            <a:r>
              <a:rPr lang="en-US" sz="800">
                <a:latin typeface="Arial" charset="0"/>
              </a:rPr>
              <a:t>Do not return to strenuous work for a few hours after the cramps subside because further exertion may lead to heat exhaustion or heat stroke. </a:t>
            </a:r>
          </a:p>
          <a:p>
            <a:pPr>
              <a:lnSpc>
                <a:spcPct val="80000"/>
              </a:lnSpc>
            </a:pPr>
            <a:r>
              <a:rPr lang="en-US" sz="800">
                <a:latin typeface="Arial" charset="0"/>
              </a:rPr>
              <a:t>Seek medical attention if any of the following apply: </a:t>
            </a:r>
          </a:p>
          <a:p>
            <a:pPr lvl="1">
              <a:lnSpc>
                <a:spcPct val="80000"/>
              </a:lnSpc>
            </a:pPr>
            <a:r>
              <a:rPr lang="en-US" sz="800">
                <a:latin typeface="Arial" charset="0"/>
              </a:rPr>
              <a:t>The worker has heart problems. </a:t>
            </a:r>
          </a:p>
          <a:p>
            <a:pPr lvl="1">
              <a:lnSpc>
                <a:spcPct val="80000"/>
              </a:lnSpc>
            </a:pPr>
            <a:r>
              <a:rPr lang="en-US" sz="800">
                <a:latin typeface="Arial" charset="0"/>
              </a:rPr>
              <a:t>The worker is on a low-sodium diet. </a:t>
            </a:r>
          </a:p>
          <a:p>
            <a:pPr lvl="1">
              <a:lnSpc>
                <a:spcPct val="80000"/>
              </a:lnSpc>
            </a:pPr>
            <a:r>
              <a:rPr lang="en-US" sz="800">
                <a:latin typeface="Arial" charset="0"/>
              </a:rPr>
              <a:t>The cramps do not subside within one hour. </a:t>
            </a:r>
          </a:p>
          <a:p>
            <a:pPr>
              <a:lnSpc>
                <a:spcPct val="80000"/>
              </a:lnSpc>
            </a:pPr>
            <a:r>
              <a:rPr lang="en-US" sz="800" b="1">
                <a:latin typeface="Arial" charset="0"/>
              </a:rPr>
              <a:t>Heat Rash </a:t>
            </a:r>
          </a:p>
          <a:p>
            <a:pPr>
              <a:lnSpc>
                <a:spcPct val="80000"/>
              </a:lnSpc>
            </a:pPr>
            <a:r>
              <a:rPr lang="en-US" sz="800">
                <a:latin typeface="Arial" charset="0"/>
              </a:rPr>
              <a:t>Heat rash is a skin irritation caused by excessive sweating during hot, humid weather. </a:t>
            </a:r>
            <a:endParaRPr lang="en-US" sz="800" b="1">
              <a:latin typeface="Arial" charset="0"/>
            </a:endParaRPr>
          </a:p>
          <a:p>
            <a:pPr>
              <a:lnSpc>
                <a:spcPct val="80000"/>
              </a:lnSpc>
            </a:pPr>
            <a:r>
              <a:rPr lang="en-US" sz="800" b="1">
                <a:latin typeface="Arial" charset="0"/>
              </a:rPr>
              <a:t>Symptoms </a:t>
            </a:r>
          </a:p>
          <a:p>
            <a:pPr>
              <a:lnSpc>
                <a:spcPct val="80000"/>
              </a:lnSpc>
            </a:pPr>
            <a:r>
              <a:rPr lang="en-US" sz="800">
                <a:latin typeface="Arial" charset="0"/>
              </a:rPr>
              <a:t>Symptoms of heat rash include: </a:t>
            </a:r>
          </a:p>
          <a:p>
            <a:pPr>
              <a:lnSpc>
                <a:spcPct val="80000"/>
              </a:lnSpc>
            </a:pPr>
            <a:r>
              <a:rPr lang="en-US" sz="800">
                <a:latin typeface="Arial" charset="0"/>
              </a:rPr>
              <a:t>Heat rash looks like a red cluster of pimples or small blisters. </a:t>
            </a:r>
          </a:p>
          <a:p>
            <a:pPr>
              <a:lnSpc>
                <a:spcPct val="80000"/>
              </a:lnSpc>
            </a:pPr>
            <a:r>
              <a:rPr lang="en-US" sz="800">
                <a:latin typeface="Arial" charset="0"/>
              </a:rPr>
              <a:t>It is more likely to occur on the neck and upper chest, in the groin, under the breasts, and in elbow creases. </a:t>
            </a:r>
          </a:p>
          <a:p>
            <a:pPr>
              <a:lnSpc>
                <a:spcPct val="80000"/>
              </a:lnSpc>
            </a:pPr>
            <a:r>
              <a:rPr lang="en-US" sz="800" b="1">
                <a:latin typeface="Arial" charset="0"/>
              </a:rPr>
              <a:t>First Aid </a:t>
            </a:r>
          </a:p>
          <a:p>
            <a:pPr>
              <a:lnSpc>
                <a:spcPct val="80000"/>
              </a:lnSpc>
            </a:pPr>
            <a:r>
              <a:rPr lang="en-US" sz="800">
                <a:latin typeface="Arial" charset="0"/>
              </a:rPr>
              <a:t>Workers experiencing heat rash should: </a:t>
            </a:r>
          </a:p>
          <a:p>
            <a:pPr>
              <a:lnSpc>
                <a:spcPct val="80000"/>
              </a:lnSpc>
            </a:pPr>
            <a:r>
              <a:rPr lang="en-US" sz="800">
                <a:latin typeface="Arial" charset="0"/>
              </a:rPr>
              <a:t>Try to work in a cooler, less humid environment when possible. </a:t>
            </a:r>
          </a:p>
          <a:p>
            <a:pPr>
              <a:lnSpc>
                <a:spcPct val="80000"/>
              </a:lnSpc>
            </a:pPr>
            <a:r>
              <a:rPr lang="en-US" sz="800">
                <a:latin typeface="Arial" charset="0"/>
              </a:rPr>
              <a:t>Keep the affected area dry. </a:t>
            </a:r>
          </a:p>
          <a:p>
            <a:pPr>
              <a:lnSpc>
                <a:spcPct val="80000"/>
              </a:lnSpc>
            </a:pPr>
            <a:r>
              <a:rPr lang="en-US" sz="800">
                <a:latin typeface="Arial" charset="0"/>
              </a:rPr>
              <a:t>Dusting powder may be used to increase comfort. </a:t>
            </a:r>
          </a:p>
          <a:p>
            <a:pPr>
              <a:lnSpc>
                <a:spcPct val="80000"/>
              </a:lnSpc>
            </a:pPr>
            <a:r>
              <a:rPr lang="en-US" sz="800" b="1">
                <a:latin typeface="Arial" charset="0"/>
              </a:rPr>
              <a:t>Recommendations for Employers </a:t>
            </a:r>
          </a:p>
          <a:p>
            <a:pPr>
              <a:lnSpc>
                <a:spcPct val="80000"/>
              </a:lnSpc>
            </a:pPr>
            <a:r>
              <a:rPr lang="en-US" sz="800">
                <a:latin typeface="Arial" charset="0"/>
              </a:rPr>
              <a:t>Employers should take the following steps to protect workers from heat stress: </a:t>
            </a:r>
          </a:p>
          <a:p>
            <a:pPr>
              <a:lnSpc>
                <a:spcPct val="80000"/>
              </a:lnSpc>
            </a:pPr>
            <a:r>
              <a:rPr lang="en-US" sz="800">
                <a:latin typeface="Arial" charset="0"/>
              </a:rPr>
              <a:t>Schedule maintenance and repair jobs in hot areas for cooler months. </a:t>
            </a:r>
          </a:p>
          <a:p>
            <a:pPr>
              <a:lnSpc>
                <a:spcPct val="80000"/>
              </a:lnSpc>
            </a:pPr>
            <a:r>
              <a:rPr lang="en-US" sz="800">
                <a:latin typeface="Arial" charset="0"/>
              </a:rPr>
              <a:t>Schedule hot jobs for the cooler part of the day. </a:t>
            </a:r>
          </a:p>
          <a:p>
            <a:pPr>
              <a:lnSpc>
                <a:spcPct val="80000"/>
              </a:lnSpc>
            </a:pPr>
            <a:r>
              <a:rPr lang="en-US" sz="800">
                <a:latin typeface="Arial" charset="0"/>
              </a:rPr>
              <a:t>Acclimatize workers by exposing them for progressively longer periods to hot work environments. </a:t>
            </a:r>
          </a:p>
          <a:p>
            <a:pPr>
              <a:lnSpc>
                <a:spcPct val="80000"/>
              </a:lnSpc>
            </a:pPr>
            <a:r>
              <a:rPr lang="en-US" sz="800">
                <a:latin typeface="Arial" charset="0"/>
              </a:rPr>
              <a:t>Reduce the physical demands of workers. </a:t>
            </a:r>
          </a:p>
          <a:p>
            <a:pPr>
              <a:lnSpc>
                <a:spcPct val="80000"/>
              </a:lnSpc>
            </a:pPr>
            <a:r>
              <a:rPr lang="en-US" sz="800">
                <a:latin typeface="Arial" charset="0"/>
              </a:rPr>
              <a:t>Use relief workers or assign extra workers for physically demanding jobs. </a:t>
            </a:r>
          </a:p>
          <a:p>
            <a:pPr>
              <a:lnSpc>
                <a:spcPct val="80000"/>
              </a:lnSpc>
            </a:pPr>
            <a:r>
              <a:rPr lang="en-US" sz="800">
                <a:latin typeface="Arial" charset="0"/>
              </a:rPr>
              <a:t>Provide cool water or liquids to workers. </a:t>
            </a:r>
          </a:p>
          <a:p>
            <a:pPr lvl="1">
              <a:lnSpc>
                <a:spcPct val="80000"/>
              </a:lnSpc>
            </a:pPr>
            <a:r>
              <a:rPr lang="en-US" sz="800">
                <a:latin typeface="Arial" charset="0"/>
              </a:rPr>
              <a:t>Avoid drinks with caffeine, alcohol, or large amounts of sugar. </a:t>
            </a:r>
          </a:p>
          <a:p>
            <a:pPr>
              <a:lnSpc>
                <a:spcPct val="80000"/>
              </a:lnSpc>
            </a:pPr>
            <a:r>
              <a:rPr lang="en-US" sz="800">
                <a:latin typeface="Arial" charset="0"/>
              </a:rPr>
              <a:t>Provide rest periods with water breaks. </a:t>
            </a:r>
          </a:p>
          <a:p>
            <a:pPr>
              <a:lnSpc>
                <a:spcPct val="80000"/>
              </a:lnSpc>
            </a:pPr>
            <a:r>
              <a:rPr lang="en-US" sz="800">
                <a:latin typeface="Arial" charset="0"/>
              </a:rPr>
              <a:t>Provide cool areas for use during break periods. </a:t>
            </a:r>
          </a:p>
          <a:p>
            <a:pPr>
              <a:lnSpc>
                <a:spcPct val="80000"/>
              </a:lnSpc>
            </a:pPr>
            <a:r>
              <a:rPr lang="en-US" sz="800">
                <a:latin typeface="Arial" charset="0"/>
              </a:rPr>
              <a:t>Monitor workers who are at risk of heat stress. </a:t>
            </a:r>
          </a:p>
          <a:p>
            <a:pPr>
              <a:lnSpc>
                <a:spcPct val="80000"/>
              </a:lnSpc>
            </a:pPr>
            <a:r>
              <a:rPr lang="en-US" sz="800">
                <a:latin typeface="Arial" charset="0"/>
              </a:rPr>
              <a:t>Provide heat stress training that includes information about: </a:t>
            </a:r>
          </a:p>
          <a:p>
            <a:pPr lvl="1">
              <a:lnSpc>
                <a:spcPct val="80000"/>
              </a:lnSpc>
            </a:pPr>
            <a:r>
              <a:rPr lang="en-US" sz="800">
                <a:latin typeface="Arial" charset="0"/>
              </a:rPr>
              <a:t>Worker risk </a:t>
            </a:r>
          </a:p>
          <a:p>
            <a:pPr lvl="1">
              <a:lnSpc>
                <a:spcPct val="80000"/>
              </a:lnSpc>
            </a:pPr>
            <a:r>
              <a:rPr lang="en-US" sz="800">
                <a:latin typeface="Arial" charset="0"/>
              </a:rPr>
              <a:t>Prevention </a:t>
            </a:r>
          </a:p>
          <a:p>
            <a:pPr lvl="1">
              <a:lnSpc>
                <a:spcPct val="80000"/>
              </a:lnSpc>
            </a:pPr>
            <a:r>
              <a:rPr lang="en-US" sz="800">
                <a:latin typeface="Arial" charset="0"/>
              </a:rPr>
              <a:t>Symptoms </a:t>
            </a:r>
          </a:p>
          <a:p>
            <a:pPr lvl="1">
              <a:lnSpc>
                <a:spcPct val="80000"/>
              </a:lnSpc>
            </a:pPr>
            <a:r>
              <a:rPr lang="en-US" sz="800">
                <a:latin typeface="Arial" charset="0"/>
              </a:rPr>
              <a:t>The importance of monitoring yourself and coworkers for symptoms </a:t>
            </a:r>
          </a:p>
          <a:p>
            <a:pPr lvl="1">
              <a:lnSpc>
                <a:spcPct val="80000"/>
              </a:lnSpc>
            </a:pPr>
            <a:r>
              <a:rPr lang="en-US" sz="800">
                <a:latin typeface="Arial" charset="0"/>
              </a:rPr>
              <a:t>Treatment </a:t>
            </a:r>
          </a:p>
          <a:p>
            <a:pPr lvl="1">
              <a:lnSpc>
                <a:spcPct val="80000"/>
              </a:lnSpc>
            </a:pPr>
            <a:r>
              <a:rPr lang="en-US" sz="800">
                <a:latin typeface="Arial" charset="0"/>
              </a:rPr>
              <a:t>Personal protective equipment </a:t>
            </a:r>
          </a:p>
          <a:p>
            <a:pPr>
              <a:lnSpc>
                <a:spcPct val="80000"/>
              </a:lnSpc>
            </a:pPr>
            <a:r>
              <a:rPr lang="en-US" sz="800" b="1">
                <a:latin typeface="Arial" charset="0"/>
              </a:rPr>
              <a:t>Recommendations for Workers </a:t>
            </a:r>
          </a:p>
          <a:p>
            <a:pPr>
              <a:lnSpc>
                <a:spcPct val="80000"/>
              </a:lnSpc>
            </a:pPr>
            <a:r>
              <a:rPr lang="en-US" sz="800">
                <a:latin typeface="Arial" charset="0"/>
              </a:rPr>
              <a:t>Workers should avoid exposure to extreme heat, sun exposure, and high humidity when possible. When these exposures cannot be avoided, workers should take the following steps to prevent heat stress: </a:t>
            </a:r>
          </a:p>
          <a:p>
            <a:pPr>
              <a:lnSpc>
                <a:spcPct val="80000"/>
              </a:lnSpc>
            </a:pPr>
            <a:r>
              <a:rPr lang="en-US" sz="800">
                <a:latin typeface="Arial" charset="0"/>
              </a:rPr>
              <a:t>Wear light-colored, loose-fitting, breathable clothing such as cotton. </a:t>
            </a:r>
          </a:p>
          <a:p>
            <a:pPr lvl="1">
              <a:lnSpc>
                <a:spcPct val="80000"/>
              </a:lnSpc>
            </a:pPr>
            <a:r>
              <a:rPr lang="en-US" sz="800">
                <a:latin typeface="Arial" charset="0"/>
              </a:rPr>
              <a:t>Avoid non-breathing synthetic clothing. </a:t>
            </a:r>
          </a:p>
          <a:p>
            <a:pPr>
              <a:lnSpc>
                <a:spcPct val="80000"/>
              </a:lnSpc>
            </a:pPr>
            <a:r>
              <a:rPr lang="en-US" sz="800">
                <a:latin typeface="Arial" charset="0"/>
              </a:rPr>
              <a:t>Gradually build up to heavy work. </a:t>
            </a:r>
          </a:p>
          <a:p>
            <a:pPr>
              <a:lnSpc>
                <a:spcPct val="80000"/>
              </a:lnSpc>
            </a:pPr>
            <a:r>
              <a:rPr lang="en-US" sz="800">
                <a:latin typeface="Arial" charset="0"/>
              </a:rPr>
              <a:t>Schedule heavy work during the coolest parts of day. </a:t>
            </a:r>
          </a:p>
          <a:p>
            <a:pPr>
              <a:lnSpc>
                <a:spcPct val="80000"/>
              </a:lnSpc>
            </a:pPr>
            <a:r>
              <a:rPr lang="en-US" sz="800">
                <a:latin typeface="Arial" charset="0"/>
              </a:rPr>
              <a:t>Take more breaks in extreme heat and humidity. </a:t>
            </a:r>
          </a:p>
          <a:p>
            <a:pPr lvl="1">
              <a:lnSpc>
                <a:spcPct val="80000"/>
              </a:lnSpc>
            </a:pPr>
            <a:r>
              <a:rPr lang="en-US" sz="800">
                <a:latin typeface="Arial" charset="0"/>
              </a:rPr>
              <a:t>Take breaks in the shade or a cool area when possible. </a:t>
            </a:r>
          </a:p>
          <a:p>
            <a:pPr>
              <a:lnSpc>
                <a:spcPct val="80000"/>
              </a:lnSpc>
            </a:pPr>
            <a:r>
              <a:rPr lang="en-US" sz="800">
                <a:latin typeface="Arial" charset="0"/>
              </a:rPr>
              <a:t>Drink water frequently. Drink enough water that you never become thirsty. </a:t>
            </a:r>
          </a:p>
          <a:p>
            <a:pPr>
              <a:lnSpc>
                <a:spcPct val="80000"/>
              </a:lnSpc>
            </a:pPr>
            <a:r>
              <a:rPr lang="en-US" sz="800">
                <a:latin typeface="Arial" charset="0"/>
              </a:rPr>
              <a:t>Avoid drinks with caffeine, alcohol, and large amounts of sugar. </a:t>
            </a:r>
          </a:p>
          <a:p>
            <a:pPr>
              <a:lnSpc>
                <a:spcPct val="80000"/>
              </a:lnSpc>
            </a:pPr>
            <a:r>
              <a:rPr lang="en-US" sz="800">
                <a:latin typeface="Arial" charset="0"/>
              </a:rPr>
              <a:t>Be aware that protective clothing or personal protective equipment may increase the risk of heat stress. </a:t>
            </a:r>
          </a:p>
          <a:p>
            <a:pPr>
              <a:lnSpc>
                <a:spcPct val="80000"/>
              </a:lnSpc>
            </a:pPr>
            <a:r>
              <a:rPr lang="en-US" sz="800">
                <a:latin typeface="Arial" charset="0"/>
              </a:rPr>
              <a:t>Monitor your physical condition and that of your coworkers. </a:t>
            </a:r>
          </a:p>
          <a:p>
            <a:pPr>
              <a:lnSpc>
                <a:spcPct val="80000"/>
              </a:lnSpc>
            </a:pPr>
            <a:r>
              <a:rPr lang="en-US" sz="800" b="1">
                <a:latin typeface="Arial" charset="0"/>
              </a:rPr>
              <a:t>CDC Resources</a:t>
            </a:r>
          </a:p>
          <a:p>
            <a:pPr>
              <a:lnSpc>
                <a:spcPct val="80000"/>
              </a:lnSpc>
            </a:pPr>
            <a:r>
              <a:rPr lang="en-US" sz="800">
                <a:latin typeface="Arial" charset="0"/>
                <a:hlinkClick r:id="rId3"/>
              </a:rPr>
              <a:t>MMWR: Heat-Related Deaths among Crop Workers, 1992-2006</a:t>
            </a:r>
            <a:endParaRPr lang="en-US" sz="800">
              <a:latin typeface="Arial" charset="0"/>
            </a:endParaRPr>
          </a:p>
          <a:p>
            <a:pPr>
              <a:lnSpc>
                <a:spcPct val="80000"/>
              </a:lnSpc>
            </a:pPr>
            <a:r>
              <a:rPr lang="en-US" sz="800">
                <a:latin typeface="Arial" charset="0"/>
              </a:rPr>
              <a:t>CDC: Extreme Heat</a:t>
            </a:r>
            <a:br>
              <a:rPr lang="en-US" sz="800">
                <a:latin typeface="Arial" charset="0"/>
              </a:rPr>
            </a:br>
            <a:r>
              <a:rPr lang="en-US" sz="800">
                <a:latin typeface="Arial" charset="0"/>
              </a:rPr>
              <a:t>Additional information on heat stress illnesses and prevention.</a:t>
            </a:r>
            <a:br>
              <a:rPr lang="en-US" sz="800">
                <a:latin typeface="Arial" charset="0"/>
              </a:rPr>
            </a:br>
            <a:r>
              <a:rPr lang="en-US" sz="800">
                <a:latin typeface="Arial" charset="0"/>
                <a:hlinkClick r:id="rId4"/>
              </a:rPr>
              <a:t>En Español</a:t>
            </a:r>
            <a:endParaRPr lang="en-US" sz="800">
              <a:latin typeface="Arial" charset="0"/>
            </a:endParaRPr>
          </a:p>
          <a:p>
            <a:pPr>
              <a:lnSpc>
                <a:spcPct val="80000"/>
              </a:lnSpc>
            </a:pPr>
            <a:r>
              <a:rPr lang="en-US" sz="800">
                <a:latin typeface="Arial" charset="0"/>
              </a:rPr>
              <a:t>NIOSH: Criteria for a Recommended Standard: Occupational Exposure to Hot Environments (Revised Criteria 1986)</a:t>
            </a:r>
            <a:br>
              <a:rPr lang="en-US" sz="800">
                <a:latin typeface="Arial" charset="0"/>
              </a:rPr>
            </a:br>
            <a:r>
              <a:rPr lang="en-US" sz="800">
                <a:latin typeface="Arial" charset="0"/>
              </a:rPr>
              <a:t>This document presents the criteria, techniques, and procedures for the assessment, evaluation, and control of occupational heat stress by engineering and preventive work practices. Included are ways of predicting health risks, procedures for control of heat stress, and techniques for prevention and treatment of heat-related illnesses.</a:t>
            </a:r>
          </a:p>
          <a:p>
            <a:pPr>
              <a:lnSpc>
                <a:spcPct val="80000"/>
              </a:lnSpc>
            </a:pPr>
            <a:r>
              <a:rPr lang="en-US" sz="800">
                <a:latin typeface="Arial" charset="0"/>
              </a:rPr>
              <a:t>NIOSH: Working in Hot Environments</a:t>
            </a:r>
            <a:br>
              <a:rPr lang="en-US" sz="800">
                <a:latin typeface="Arial" charset="0"/>
              </a:rPr>
            </a:br>
            <a:r>
              <a:rPr lang="en-US" sz="800">
                <a:latin typeface="Arial" charset="0"/>
              </a:rPr>
              <a:t>Workers who are suddenly exposed to working in a hot environment face additional and generally avoidable hazards to their safety and health. This publication discusses the safety and health consequences of heat stress.</a:t>
            </a:r>
            <a:endParaRPr lang="en-US" sz="800" b="1">
              <a:latin typeface="Arial" charset="0"/>
            </a:endParaRPr>
          </a:p>
          <a:p>
            <a:pPr>
              <a:lnSpc>
                <a:spcPct val="80000"/>
              </a:lnSpc>
            </a:pPr>
            <a:r>
              <a:rPr lang="en-US" sz="800" b="1">
                <a:latin typeface="Arial" charset="0"/>
              </a:rPr>
              <a:t>Health Hazard Evaluations</a:t>
            </a:r>
          </a:p>
          <a:p>
            <a:pPr>
              <a:lnSpc>
                <a:spcPct val="80000"/>
              </a:lnSpc>
            </a:pPr>
            <a:r>
              <a:rPr lang="en-US" sz="800">
                <a:latin typeface="Arial" charset="0"/>
                <a:hlinkClick r:id="rId5"/>
              </a:rPr>
              <a:t>Health Hazard Evaluation Report, HETA 2004-0334-3017</a:t>
            </a:r>
            <a:r>
              <a:rPr lang="en-US" sz="800">
                <a:latin typeface="Arial" charset="0"/>
              </a:rPr>
              <a:t>, Transportation Security Administration, Palm Beach International Airport, West Palm Beach, Florida </a:t>
            </a:r>
          </a:p>
          <a:p>
            <a:pPr>
              <a:lnSpc>
                <a:spcPct val="80000"/>
              </a:lnSpc>
            </a:pPr>
            <a:r>
              <a:rPr lang="en-US" sz="800">
                <a:latin typeface="Arial" charset="0"/>
                <a:hlinkClick r:id="rId6"/>
              </a:rPr>
              <a:t>Health Hazard Evaluation Report, HETA 2003-0311-3052  </a:t>
            </a:r>
            <a:r>
              <a:rPr lang="en-US" sz="800">
                <a:latin typeface="Arial" charset="0"/>
              </a:rPr>
              <a:t>, Evaluation of Heat Stress at a Glass Bottle Manufacturer, Lapel, Indiana </a:t>
            </a:r>
          </a:p>
          <a:p>
            <a:pPr>
              <a:lnSpc>
                <a:spcPct val="80000"/>
              </a:lnSpc>
            </a:pPr>
            <a:r>
              <a:rPr lang="en-US" sz="800">
                <a:latin typeface="Arial" charset="0"/>
                <a:hlinkClick r:id="rId7"/>
              </a:rPr>
              <a:t>Health Hazard Evaluation Report, HETA 2000-0061-2885</a:t>
            </a:r>
            <a:r>
              <a:rPr lang="en-US" sz="800">
                <a:latin typeface="Arial" charset="0"/>
              </a:rPr>
              <a:t>, United States Air Force, Seymour Johnson air Force Base, Goldsboro, North Carolina </a:t>
            </a:r>
          </a:p>
          <a:p>
            <a:pPr>
              <a:lnSpc>
                <a:spcPct val="80000"/>
              </a:lnSpc>
            </a:pPr>
            <a:r>
              <a:rPr lang="en-US" sz="800" b="1">
                <a:latin typeface="Arial" charset="0"/>
              </a:rPr>
              <a:t>Other Government Resources </a:t>
            </a:r>
          </a:p>
          <a:p>
            <a:pPr>
              <a:lnSpc>
                <a:spcPct val="80000"/>
              </a:lnSpc>
            </a:pPr>
            <a:r>
              <a:rPr lang="en-US" sz="800">
                <a:latin typeface="Arial" charset="0"/>
                <a:hlinkClick r:id="rId8"/>
              </a:rPr>
              <a:t>Occupational Safety and Health Administration (OSHA) Safety and Health Topics: Heat Stress </a:t>
            </a:r>
            <a:br>
              <a:rPr lang="en-US" sz="800">
                <a:latin typeface="Arial" charset="0"/>
              </a:rPr>
            </a:br>
            <a:r>
              <a:rPr lang="en-US" sz="800">
                <a:latin typeface="Arial" charset="0"/>
              </a:rPr>
              <a:t>Provides a guide to information regarding the recognition, evaluation, control, and compliance actions involving heat stress.</a:t>
            </a:r>
          </a:p>
          <a:p>
            <a:pPr>
              <a:lnSpc>
                <a:spcPct val="80000"/>
              </a:lnSpc>
            </a:pPr>
            <a:r>
              <a:rPr lang="en-US" sz="800">
                <a:latin typeface="Arial" charset="0"/>
                <a:hlinkClick r:id="rId9"/>
              </a:rPr>
              <a:t>OSHA Technical Manual Section III: Chapter 4 - Heat Stress </a:t>
            </a:r>
            <a:br>
              <a:rPr lang="en-US" sz="800">
                <a:latin typeface="Arial" charset="0"/>
              </a:rPr>
            </a:br>
            <a:r>
              <a:rPr lang="en-US" sz="800">
                <a:latin typeface="Arial" charset="0"/>
              </a:rPr>
              <a:t>Provides descriptions of heat disorders, investigative guidelines, sampling methods, control, and PPE.</a:t>
            </a:r>
          </a:p>
          <a:p>
            <a:pPr>
              <a:lnSpc>
                <a:spcPct val="80000"/>
              </a:lnSpc>
            </a:pPr>
            <a:r>
              <a:rPr lang="en-US" sz="800">
                <a:latin typeface="Arial" charset="0"/>
                <a:hlinkClick r:id="rId10"/>
              </a:rPr>
              <a:t>OSHA Sawmills eTool: Heat Stresses </a:t>
            </a:r>
            <a:br>
              <a:rPr lang="en-US" sz="800">
                <a:latin typeface="Arial" charset="0"/>
              </a:rPr>
            </a:br>
            <a:r>
              <a:rPr lang="en-US" sz="800">
                <a:latin typeface="Arial" charset="0"/>
              </a:rPr>
              <a:t>Provides information on the hazards of heat stress and possible solutions or controls.</a:t>
            </a:r>
          </a:p>
          <a:p>
            <a:pPr>
              <a:lnSpc>
                <a:spcPct val="80000"/>
              </a:lnSpc>
            </a:pPr>
            <a:r>
              <a:rPr lang="en-US" sz="800">
                <a:latin typeface="Arial" charset="0"/>
                <a:hlinkClick r:id="rId11"/>
              </a:rPr>
              <a:t>OSHA Quick Card: Heat Stress </a:t>
            </a:r>
            <a:br>
              <a:rPr lang="en-US" sz="800">
                <a:latin typeface="Arial" charset="0"/>
              </a:rPr>
            </a:br>
            <a:r>
              <a:rPr lang="en-US" sz="800">
                <a:latin typeface="Arial" charset="0"/>
              </a:rPr>
              <a:t>Provides heat stress factors, symptoms, prevention tips, and first aid recommendations.</a:t>
            </a:r>
            <a:br>
              <a:rPr lang="en-US" sz="800">
                <a:latin typeface="Arial" charset="0"/>
              </a:rPr>
            </a:br>
            <a:r>
              <a:rPr lang="en-US" sz="800">
                <a:latin typeface="Arial" charset="0"/>
                <a:hlinkClick r:id="rId12"/>
              </a:rPr>
              <a:t>En Español </a:t>
            </a:r>
            <a:endParaRPr lang="en-US" sz="800">
              <a:latin typeface="Arial" charset="0"/>
            </a:endParaRPr>
          </a:p>
          <a:p>
            <a:pPr>
              <a:lnSpc>
                <a:spcPct val="80000"/>
              </a:lnSpc>
            </a:pPr>
            <a:r>
              <a:rPr lang="en-US" sz="800">
                <a:latin typeface="Arial" charset="0"/>
                <a:hlinkClick r:id="rId13"/>
              </a:rPr>
              <a:t>OSHA Fact Sheet: Protecting Workers from Effects of Heat   </a:t>
            </a:r>
            <a:r>
              <a:rPr lang="en-US" sz="800">
                <a:latin typeface="Arial" charset="0"/>
              </a:rPr>
              <a:t> [PDF - 22 KB]</a:t>
            </a:r>
            <a:br>
              <a:rPr lang="en-US" sz="800">
                <a:latin typeface="Arial" charset="0"/>
              </a:rPr>
            </a:br>
            <a:r>
              <a:rPr lang="en-US" sz="800">
                <a:latin typeface="Arial" charset="0"/>
              </a:rPr>
              <a:t>Provides information that will help workers understand what heat stress is, how it may affect their health and safety, and how it can be prevented.</a:t>
            </a:r>
          </a:p>
          <a:p>
            <a:pPr>
              <a:lnSpc>
                <a:spcPct val="80000"/>
              </a:lnSpc>
            </a:pPr>
            <a:r>
              <a:rPr lang="en-US" sz="800">
                <a:latin typeface="Arial" charset="0"/>
                <a:hlinkClick r:id="rId14"/>
              </a:rPr>
              <a:t>OSHA Fact Sheet: Working Outdoors in Warm Climates   </a:t>
            </a:r>
            <a:r>
              <a:rPr lang="en-US" sz="800">
                <a:latin typeface="Arial" charset="0"/>
              </a:rPr>
              <a:t> [PDF - 25 KB]</a:t>
            </a:r>
            <a:br>
              <a:rPr lang="en-US" sz="800">
                <a:latin typeface="Arial" charset="0"/>
              </a:rPr>
            </a:br>
            <a:r>
              <a:rPr lang="en-US" sz="800">
                <a:latin typeface="Arial" charset="0"/>
              </a:rPr>
              <a:t>Hot summer months pose special hazards for outdoor workers who must protect themselves against heat, sun exposure, and other hazards. Employers and employees should know the potential hazards in their workplaces and how to manage them.</a:t>
            </a:r>
          </a:p>
        </p:txBody>
      </p:sp>
    </p:spTree>
    <p:extLst>
      <p:ext uri="{BB962C8B-B14F-4D97-AF65-F5344CB8AC3E}">
        <p14:creationId xmlns:p14="http://schemas.microsoft.com/office/powerpoint/2010/main" val="30779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27</a:t>
            </a:fld>
            <a:endParaRPr lang="en-US" dirty="0"/>
          </a:p>
        </p:txBody>
      </p:sp>
    </p:spTree>
    <p:extLst>
      <p:ext uri="{BB962C8B-B14F-4D97-AF65-F5344CB8AC3E}">
        <p14:creationId xmlns:p14="http://schemas.microsoft.com/office/powerpoint/2010/main" val="166516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buClr>
                <a:srgbClr val="0070C0"/>
              </a:buCl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6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7B6F6-7BD1-8A4C-9236-10E89A1C01D6}"/>
              </a:ext>
            </a:extLst>
          </p:cNvPr>
          <p:cNvSpPr/>
          <p:nvPr userDrawn="1"/>
        </p:nvSpPr>
        <p:spPr>
          <a:xfrm>
            <a:off x="8991600" y="6019800"/>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9BF6EB3-1F0B-4916-B314-04E9E897571F}" type="slidenum">
              <a:rPr lang="en-US" altLang="en-US"/>
              <a:pPr>
                <a:defRPr/>
              </a:pPr>
              <a:t>‹#›</a:t>
            </a:fld>
            <a:endParaRPr lang="en-US" altLang="en-US"/>
          </a:p>
        </p:txBody>
      </p:sp>
    </p:spTree>
    <p:extLst>
      <p:ext uri="{BB962C8B-B14F-4D97-AF65-F5344CB8AC3E}">
        <p14:creationId xmlns:p14="http://schemas.microsoft.com/office/powerpoint/2010/main" val="193564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6B3E5-EDB7-4625-9F7F-B7BA98BAA991}" type="slidenum">
              <a:rPr lang="en-US" altLang="en-US"/>
              <a:pPr>
                <a:defRPr/>
              </a:pPr>
              <a:t>‹#›</a:t>
            </a:fld>
            <a:endParaRPr lang="en-US" altLang="en-US"/>
          </a:p>
        </p:txBody>
      </p:sp>
    </p:spTree>
    <p:extLst>
      <p:ext uri="{BB962C8B-B14F-4D97-AF65-F5344CB8AC3E}">
        <p14:creationId xmlns:p14="http://schemas.microsoft.com/office/powerpoint/2010/main" val="48697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1" cstate="email">
            <a:extLst>
              <a:ext uri="{28A0092B-C50C-407E-A947-70E740481C1C}">
                <a14:useLocalDpi xmlns:a14="http://schemas.microsoft.com/office/drawing/2010/main" val="0"/>
              </a:ext>
            </a:extLst>
          </a:blip>
          <a:stretch>
            <a:fillRect/>
          </a:stretch>
        </p:blipFill>
        <p:spPr bwMode="auto">
          <a:xfrm>
            <a:off x="9271000" y="6172200"/>
            <a:ext cx="2489200" cy="4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2" cstate="email">
            <a:extLst>
              <a:ext uri="{28A0092B-C50C-407E-A947-70E740481C1C}">
                <a14:useLocalDpi xmlns:a14="http://schemas.microsoft.com/office/drawing/2010/main" val="0"/>
              </a:ext>
            </a:extLst>
          </a:blip>
          <a:srcRect r="4762"/>
          <a:stretch/>
        </p:blipFill>
        <p:spPr>
          <a:xfrm>
            <a:off x="0" y="2"/>
            <a:ext cx="12192000" cy="2209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mailto:bothast.brian@do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1752600" y="2438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3600" dirty="0">
                <a:solidFill>
                  <a:srgbClr val="0070C0"/>
                </a:solidFill>
              </a:rPr>
              <a:t>Protecting the Safety and Health of Workers</a:t>
            </a:r>
            <a:br>
              <a:rPr lang="en-US" altLang="en-US" sz="3600" dirty="0">
                <a:solidFill>
                  <a:srgbClr val="0070C0"/>
                </a:solidFill>
              </a:rPr>
            </a:br>
            <a:endParaRPr lang="en-US" altLang="en-US" sz="3600" dirty="0">
              <a:solidFill>
                <a:srgbClr val="0070C0"/>
              </a:solidFill>
            </a:endParaRPr>
          </a:p>
        </p:txBody>
      </p:sp>
      <p:sp>
        <p:nvSpPr>
          <p:cNvPr id="10" name="Rectangle 3"/>
          <p:cNvSpPr>
            <a:spLocks noGrp="1" noChangeArrowheads="1"/>
          </p:cNvSpPr>
          <p:nvPr>
            <p:ph type="subTitle" idx="1"/>
          </p:nvPr>
        </p:nvSpPr>
        <p:spPr bwMode="auto">
          <a:xfrm>
            <a:off x="152400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a:solidFill>
                  <a:schemeClr val="tx1">
                    <a:lumMod val="75000"/>
                    <a:lumOff val="25000"/>
                  </a:schemeClr>
                </a:solidFill>
                <a:latin typeface="Calibri" pitchFamily="34" charset="0"/>
              </a:rPr>
              <a:t>Brian Bothast </a:t>
            </a:r>
          </a:p>
          <a:p>
            <a:pPr>
              <a:spcBef>
                <a:spcPts val="0"/>
              </a:spcBef>
              <a:spcAft>
                <a:spcPts val="1800"/>
              </a:spcAft>
              <a:defRPr/>
            </a:pPr>
            <a:r>
              <a:rPr lang="en-US" altLang="en-US" sz="2000" b="1" dirty="0">
                <a:latin typeface="Calibri" pitchFamily="34" charset="0"/>
              </a:rPr>
              <a:t>Occupational Safety and Health Administration</a:t>
            </a:r>
            <a:endParaRPr lang="en-US" altLang="en-US" sz="2400" b="1" dirty="0">
              <a:latin typeface="Calibri" pitchFamily="34" charset="0"/>
            </a:endParaRPr>
          </a:p>
        </p:txBody>
      </p:sp>
    </p:spTree>
    <p:extLst>
      <p:ext uri="{BB962C8B-B14F-4D97-AF65-F5344CB8AC3E}">
        <p14:creationId xmlns:p14="http://schemas.microsoft.com/office/powerpoint/2010/main" val="2188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274638"/>
            <a:ext cx="8229600" cy="944562"/>
          </a:xfrm>
        </p:spPr>
        <p:txBody>
          <a:bodyPr>
            <a:noAutofit/>
          </a:bodyPr>
          <a:lstStyle/>
          <a:p>
            <a:pPr eaLnBrk="1" hangingPunct="1"/>
            <a:r>
              <a:rPr lang="en-US" altLang="en-US" sz="6000" dirty="0"/>
              <a:t>Lead NEP</a:t>
            </a:r>
          </a:p>
        </p:txBody>
      </p:sp>
      <p:sp>
        <p:nvSpPr>
          <p:cNvPr id="27651" name="Rectangle 3"/>
          <p:cNvSpPr>
            <a:spLocks noGrp="1" noChangeArrowheads="1"/>
          </p:cNvSpPr>
          <p:nvPr>
            <p:ph type="body" idx="1"/>
          </p:nvPr>
        </p:nvSpPr>
        <p:spPr>
          <a:xfrm>
            <a:off x="304800" y="2286000"/>
            <a:ext cx="11658600" cy="4419600"/>
          </a:xfrm>
        </p:spPr>
        <p:txBody>
          <a:bodyPr>
            <a:noAutofit/>
          </a:bodyPr>
          <a:lstStyle/>
          <a:p>
            <a:r>
              <a:rPr lang="en-US" altLang="en-US" sz="3600" b="1" dirty="0"/>
              <a:t>Air monitoring</a:t>
            </a:r>
          </a:p>
          <a:p>
            <a:r>
              <a:rPr lang="en-US" altLang="en-US" sz="3600" b="1" dirty="0"/>
              <a:t>Written compliance program</a:t>
            </a:r>
          </a:p>
          <a:p>
            <a:r>
              <a:rPr lang="en-US" altLang="en-US" sz="3600" b="1" dirty="0"/>
              <a:t>Personal protective equipment / Respirator program</a:t>
            </a:r>
          </a:p>
          <a:p>
            <a:r>
              <a:rPr lang="en-US" altLang="en-US" sz="3600" b="1" dirty="0"/>
              <a:t>Hygiene – Shower and storage</a:t>
            </a:r>
          </a:p>
          <a:p>
            <a:r>
              <a:rPr lang="en-US" altLang="en-US" sz="3600" b="1" dirty="0"/>
              <a:t>Medical program</a:t>
            </a:r>
          </a:p>
          <a:p>
            <a:r>
              <a:rPr lang="en-US" altLang="en-US" sz="3600" b="1" dirty="0"/>
              <a:t>Lead program training</a:t>
            </a:r>
          </a:p>
        </p:txBody>
      </p:sp>
    </p:spTree>
    <p:extLst>
      <p:ext uri="{BB962C8B-B14F-4D97-AF65-F5344CB8AC3E}">
        <p14:creationId xmlns:p14="http://schemas.microsoft.com/office/powerpoint/2010/main" val="411071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84786"/>
            <a:ext cx="7086600" cy="1143000"/>
          </a:xfrm>
        </p:spPr>
        <p:txBody>
          <a:bodyPr>
            <a:normAutofit/>
          </a:bodyPr>
          <a:lstStyle/>
          <a:p>
            <a:pPr eaLnBrk="1" hangingPunct="1"/>
            <a:r>
              <a:rPr lang="en-US" altLang="en-US" sz="5400" dirty="0"/>
              <a:t>Hexavalent Chromium</a:t>
            </a:r>
          </a:p>
        </p:txBody>
      </p:sp>
      <p:sp>
        <p:nvSpPr>
          <p:cNvPr id="24579" name="Rectangle 3"/>
          <p:cNvSpPr>
            <a:spLocks noGrp="1" noChangeArrowheads="1"/>
          </p:cNvSpPr>
          <p:nvPr>
            <p:ph type="body" idx="1"/>
          </p:nvPr>
        </p:nvSpPr>
        <p:spPr>
          <a:xfrm>
            <a:off x="304800" y="2286000"/>
            <a:ext cx="11658600" cy="4343400"/>
          </a:xfrm>
        </p:spPr>
        <p:txBody>
          <a:bodyPr>
            <a:normAutofit/>
          </a:bodyPr>
          <a:lstStyle/>
          <a:p>
            <a:pPr eaLnBrk="1" hangingPunct="1">
              <a:lnSpc>
                <a:spcPct val="90000"/>
              </a:lnSpc>
            </a:pPr>
            <a:r>
              <a:rPr lang="en-US" altLang="en-US" sz="4000" b="1" dirty="0"/>
              <a:t>Includes the following industries</a:t>
            </a:r>
          </a:p>
          <a:p>
            <a:pPr lvl="1" eaLnBrk="1" hangingPunct="1">
              <a:lnSpc>
                <a:spcPct val="90000"/>
              </a:lnSpc>
            </a:pPr>
            <a:r>
              <a:rPr lang="en-US" altLang="en-US" sz="3600" b="1" dirty="0"/>
              <a:t>Welding stainless steel</a:t>
            </a:r>
          </a:p>
          <a:p>
            <a:pPr lvl="1" eaLnBrk="1" hangingPunct="1">
              <a:lnSpc>
                <a:spcPct val="90000"/>
              </a:lnSpc>
            </a:pPr>
            <a:r>
              <a:rPr lang="en-US" altLang="en-US" sz="3600" b="1" dirty="0"/>
              <a:t>Electroplating, Plating, Polishing, Anodizing and Coloring Industry </a:t>
            </a:r>
          </a:p>
          <a:p>
            <a:pPr lvl="1" eaLnBrk="1" hangingPunct="1">
              <a:lnSpc>
                <a:spcPct val="90000"/>
              </a:lnSpc>
            </a:pPr>
            <a:r>
              <a:rPr lang="en-US" altLang="en-US" sz="3600" b="1" dirty="0"/>
              <a:t>Gray and Ductile Iron Foundries </a:t>
            </a:r>
          </a:p>
          <a:p>
            <a:pPr lvl="1" eaLnBrk="1" hangingPunct="1">
              <a:lnSpc>
                <a:spcPct val="90000"/>
              </a:lnSpc>
            </a:pPr>
            <a:r>
              <a:rPr lang="en-US" altLang="en-US" sz="3600" b="1" dirty="0"/>
              <a:t>Metal Fabrication Shops </a:t>
            </a:r>
          </a:p>
          <a:p>
            <a:pPr lvl="1" eaLnBrk="1" hangingPunct="1">
              <a:lnSpc>
                <a:spcPct val="90000"/>
              </a:lnSpc>
            </a:pPr>
            <a:r>
              <a:rPr lang="en-US" altLang="en-US" sz="3600" b="1" dirty="0"/>
              <a:t>Scrap Metal Industry </a:t>
            </a:r>
          </a:p>
          <a:p>
            <a:pPr eaLnBrk="1" hangingPunct="1">
              <a:lnSpc>
                <a:spcPct val="90000"/>
              </a:lnSpc>
            </a:pPr>
            <a:endParaRPr lang="en-US" altLang="en-US" sz="2800" dirty="0"/>
          </a:p>
        </p:txBody>
      </p:sp>
    </p:spTree>
    <p:extLst>
      <p:ext uri="{BB962C8B-B14F-4D97-AF65-F5344CB8AC3E}">
        <p14:creationId xmlns:p14="http://schemas.microsoft.com/office/powerpoint/2010/main" val="426410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636838" y="685800"/>
            <a:ext cx="3941762" cy="1752600"/>
          </a:xfrm>
        </p:spPr>
        <p:txBody>
          <a:bodyPr/>
          <a:lstStyle/>
          <a:p>
            <a:endParaRPr lang="en-US" altLang="en-US"/>
          </a:p>
        </p:txBody>
      </p:sp>
      <p:pic>
        <p:nvPicPr>
          <p:cNvPr id="675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1788" y="26988"/>
            <a:ext cx="4094162" cy="6888162"/>
          </a:xfrm>
        </p:spPr>
      </p:pic>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23826"/>
            <a:ext cx="401955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078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144000" cy="1905000"/>
          </a:xfrm>
        </p:spPr>
        <p:txBody>
          <a:bodyPr>
            <a:normAutofit/>
          </a:bodyPr>
          <a:lstStyle/>
          <a:p>
            <a:pPr algn="ctr"/>
            <a:r>
              <a:rPr lang="en-US" sz="6000" b="1" dirty="0"/>
              <a:t> Local Emphasis Programs</a:t>
            </a:r>
            <a:endParaRPr lang="en-US" sz="4800" b="1" dirty="0"/>
          </a:p>
        </p:txBody>
      </p:sp>
      <p:sp>
        <p:nvSpPr>
          <p:cNvPr id="3" name="Content Placeholder 2"/>
          <p:cNvSpPr>
            <a:spLocks noGrp="1"/>
          </p:cNvSpPr>
          <p:nvPr>
            <p:ph idx="1"/>
          </p:nvPr>
        </p:nvSpPr>
        <p:spPr>
          <a:xfrm>
            <a:off x="461913" y="2286000"/>
            <a:ext cx="10891887" cy="4473018"/>
          </a:xfrm>
        </p:spPr>
        <p:txBody>
          <a:bodyPr>
            <a:normAutofit fontScale="92500" lnSpcReduction="20000"/>
          </a:bodyPr>
          <a:lstStyle/>
          <a:p>
            <a:pPr lvl="0"/>
            <a:r>
              <a:rPr lang="en-US" sz="3000" dirty="0"/>
              <a:t>Fall Hazards in Construction and General Industry</a:t>
            </a:r>
          </a:p>
          <a:p>
            <a:r>
              <a:rPr lang="en-US" sz="3000" dirty="0"/>
              <a:t>Powered Industrial Vehicles</a:t>
            </a:r>
          </a:p>
          <a:p>
            <a:pPr lvl="0"/>
            <a:r>
              <a:rPr lang="en-US" sz="3000" dirty="0"/>
              <a:t>Grain Handling Facilities</a:t>
            </a:r>
          </a:p>
          <a:p>
            <a:pPr lvl="0"/>
            <a:r>
              <a:rPr lang="en-US" sz="3000" dirty="0"/>
              <a:t>High Rise Building Construction Inspections </a:t>
            </a:r>
          </a:p>
          <a:p>
            <a:r>
              <a:rPr lang="en-US" sz="3000" dirty="0"/>
              <a:t>Building Renovation/Rehabilitation and Demolition</a:t>
            </a:r>
          </a:p>
          <a:p>
            <a:pPr lvl="0"/>
            <a:r>
              <a:rPr lang="en-US" sz="3000" dirty="0"/>
              <a:t>Wood Pallet Manufacturing Industry</a:t>
            </a:r>
          </a:p>
          <a:p>
            <a:r>
              <a:rPr lang="en-US" sz="3000" dirty="0"/>
              <a:t>Federal Agencies</a:t>
            </a:r>
          </a:p>
          <a:p>
            <a:r>
              <a:rPr lang="en-US" sz="3000" dirty="0"/>
              <a:t>Maritime Industries</a:t>
            </a:r>
          </a:p>
          <a:p>
            <a:r>
              <a:rPr lang="en-US" sz="3000" b="1" dirty="0"/>
              <a:t>Noise Hazards</a:t>
            </a:r>
          </a:p>
          <a:p>
            <a:r>
              <a:rPr lang="en-US" sz="3000" b="1" dirty="0"/>
              <a:t>Transportation Tank Cleaning Operation </a:t>
            </a:r>
          </a:p>
          <a:p>
            <a:endParaRPr lang="en-US" dirty="0"/>
          </a:p>
          <a:p>
            <a:endParaRPr lang="en-US" dirty="0"/>
          </a:p>
        </p:txBody>
      </p:sp>
    </p:spTree>
    <p:extLst>
      <p:ext uri="{BB962C8B-B14F-4D97-AF65-F5344CB8AC3E}">
        <p14:creationId xmlns:p14="http://schemas.microsoft.com/office/powerpoint/2010/main" val="106712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76200"/>
            <a:ext cx="7924800" cy="838200"/>
          </a:xfrm>
        </p:spPr>
        <p:txBody>
          <a:bodyPr/>
          <a:lstStyle/>
          <a:p>
            <a:pPr eaLnBrk="1" hangingPunct="1"/>
            <a:r>
              <a:rPr lang="en-US" altLang="en-US" sz="4800" dirty="0">
                <a:solidFill>
                  <a:schemeClr val="bg1"/>
                </a:solidFill>
              </a:rPr>
              <a:t>Powered industrial vehicles</a:t>
            </a:r>
          </a:p>
        </p:txBody>
      </p:sp>
      <p:sp>
        <p:nvSpPr>
          <p:cNvPr id="37891" name="Rectangle 3"/>
          <p:cNvSpPr>
            <a:spLocks noGrp="1" noChangeArrowheads="1"/>
          </p:cNvSpPr>
          <p:nvPr>
            <p:ph type="body" sz="half" idx="1"/>
          </p:nvPr>
        </p:nvSpPr>
        <p:spPr>
          <a:xfrm>
            <a:off x="304800" y="2514600"/>
            <a:ext cx="11353800" cy="4267200"/>
          </a:xfrm>
        </p:spPr>
        <p:txBody>
          <a:bodyPr>
            <a:normAutofit lnSpcReduction="10000"/>
          </a:bodyPr>
          <a:lstStyle/>
          <a:p>
            <a:pPr eaLnBrk="1" hangingPunct="1"/>
            <a:r>
              <a:rPr lang="en-US" altLang="en-US" sz="3600" dirty="0"/>
              <a:t>Vehicle and worksite specific training </a:t>
            </a:r>
          </a:p>
          <a:p>
            <a:pPr eaLnBrk="1" hangingPunct="1"/>
            <a:endParaRPr lang="en-US" altLang="en-US" sz="3600" dirty="0"/>
          </a:p>
          <a:p>
            <a:pPr eaLnBrk="1" hangingPunct="1"/>
            <a:r>
              <a:rPr lang="en-US" altLang="en-US" sz="3600" dirty="0"/>
              <a:t>Evaluation</a:t>
            </a:r>
          </a:p>
          <a:p>
            <a:pPr eaLnBrk="1" hangingPunct="1"/>
            <a:endParaRPr lang="en-US" altLang="en-US" sz="3600" dirty="0"/>
          </a:p>
          <a:p>
            <a:pPr eaLnBrk="1" hangingPunct="1"/>
            <a:r>
              <a:rPr lang="en-US" altLang="en-US" sz="3600" dirty="0"/>
              <a:t>Daily checks</a:t>
            </a:r>
          </a:p>
          <a:p>
            <a:pPr eaLnBrk="1" hangingPunct="1"/>
            <a:endParaRPr lang="en-US" altLang="en-US" sz="3600" dirty="0"/>
          </a:p>
          <a:p>
            <a:pPr eaLnBrk="1" hangingPunct="1"/>
            <a:r>
              <a:rPr lang="en-US" altLang="en-US" sz="3600" dirty="0"/>
              <a:t>Failure to remove from service</a:t>
            </a:r>
          </a:p>
        </p:txBody>
      </p:sp>
    </p:spTree>
    <p:extLst>
      <p:ext uri="{BB962C8B-B14F-4D97-AF65-F5344CB8AC3E}">
        <p14:creationId xmlns:p14="http://schemas.microsoft.com/office/powerpoint/2010/main" val="33687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F1CC-A697-4010-B30F-EAE1782F437B}"/>
              </a:ext>
            </a:extLst>
          </p:cNvPr>
          <p:cNvSpPr>
            <a:spLocks noGrp="1"/>
          </p:cNvSpPr>
          <p:nvPr>
            <p:ph type="title"/>
          </p:nvPr>
        </p:nvSpPr>
        <p:spPr/>
        <p:txBody>
          <a:bodyPr/>
          <a:lstStyle/>
          <a:p>
            <a:r>
              <a:rPr lang="en-US" dirty="0"/>
              <a:t>Building Renovation</a:t>
            </a:r>
          </a:p>
        </p:txBody>
      </p:sp>
      <p:sp>
        <p:nvSpPr>
          <p:cNvPr id="3" name="Content Placeholder 2">
            <a:extLst>
              <a:ext uri="{FF2B5EF4-FFF2-40B4-BE49-F238E27FC236}">
                <a16:creationId xmlns:a16="http://schemas.microsoft.com/office/drawing/2014/main" id="{29005DF6-2234-4B56-9CD9-89A157EB5699}"/>
              </a:ext>
            </a:extLst>
          </p:cNvPr>
          <p:cNvSpPr>
            <a:spLocks noGrp="1"/>
          </p:cNvSpPr>
          <p:nvPr>
            <p:ph sz="half" idx="1"/>
          </p:nvPr>
        </p:nvSpPr>
        <p:spPr/>
        <p:txBody>
          <a:bodyPr/>
          <a:lstStyle/>
          <a:p>
            <a:r>
              <a:rPr lang="en-US" dirty="0"/>
              <a:t>initiated by CSHO observation, complaints and referrals from municipal inspectors, etc.</a:t>
            </a:r>
          </a:p>
          <a:p>
            <a:endParaRPr lang="en-US" dirty="0"/>
          </a:p>
          <a:p>
            <a:r>
              <a:rPr lang="en-US" dirty="0"/>
              <a:t>Targeted sites include extensive interior demolition and demolition of part of buildings. </a:t>
            </a:r>
          </a:p>
        </p:txBody>
      </p:sp>
      <p:sp>
        <p:nvSpPr>
          <p:cNvPr id="6" name="Content Placeholder 5">
            <a:extLst>
              <a:ext uri="{FF2B5EF4-FFF2-40B4-BE49-F238E27FC236}">
                <a16:creationId xmlns:a16="http://schemas.microsoft.com/office/drawing/2014/main" id="{B438F09C-3275-4160-880C-7EE808E9C91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9614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66E6-56C2-49C1-B62E-B1347085F6F9}"/>
              </a:ext>
            </a:extLst>
          </p:cNvPr>
          <p:cNvSpPr>
            <a:spLocks noGrp="1"/>
          </p:cNvSpPr>
          <p:nvPr>
            <p:ph type="title"/>
          </p:nvPr>
        </p:nvSpPr>
        <p:spPr/>
        <p:txBody>
          <a:bodyPr/>
          <a:lstStyle/>
          <a:p>
            <a:r>
              <a:rPr lang="en-US" dirty="0"/>
              <a:t>High Rise Building Construction Inspections in Chicago IL</a:t>
            </a:r>
          </a:p>
        </p:txBody>
      </p:sp>
      <p:sp>
        <p:nvSpPr>
          <p:cNvPr id="3" name="Content Placeholder 2">
            <a:extLst>
              <a:ext uri="{FF2B5EF4-FFF2-40B4-BE49-F238E27FC236}">
                <a16:creationId xmlns:a16="http://schemas.microsoft.com/office/drawing/2014/main" id="{0728AD81-034B-4FAB-9A06-3C3D1C64549D}"/>
              </a:ext>
            </a:extLst>
          </p:cNvPr>
          <p:cNvSpPr>
            <a:spLocks noGrp="1"/>
          </p:cNvSpPr>
          <p:nvPr>
            <p:ph sz="half" idx="1"/>
          </p:nvPr>
        </p:nvSpPr>
        <p:spPr>
          <a:xfrm>
            <a:off x="609600" y="2362201"/>
            <a:ext cx="11049000" cy="3763963"/>
          </a:xfrm>
        </p:spPr>
        <p:txBody>
          <a:bodyPr/>
          <a:lstStyle/>
          <a:p>
            <a:r>
              <a:rPr lang="en-US" dirty="0"/>
              <a:t>The targeting and selection program is intended to be used on those new construction projects which are 10 stories tall or greater.</a:t>
            </a:r>
          </a:p>
          <a:p>
            <a:endParaRPr lang="en-US" dirty="0"/>
          </a:p>
          <a:p>
            <a:r>
              <a:rPr lang="en-US" dirty="0"/>
              <a:t>Focused Inspections</a:t>
            </a:r>
          </a:p>
          <a:p>
            <a:endParaRPr lang="en-US" dirty="0"/>
          </a:p>
          <a:p>
            <a:r>
              <a:rPr lang="en-US" dirty="0"/>
              <a:t>Compliance Officers shall collect OSHA 300 logs on all worksites where the general contractor maintains a log for the entire worksite. </a:t>
            </a:r>
          </a:p>
        </p:txBody>
      </p:sp>
    </p:spTree>
    <p:extLst>
      <p:ext uri="{BB962C8B-B14F-4D97-AF65-F5344CB8AC3E}">
        <p14:creationId xmlns:p14="http://schemas.microsoft.com/office/powerpoint/2010/main" val="231993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Transportation Tank Cleaning Emphasis program</a:t>
            </a:r>
          </a:p>
        </p:txBody>
      </p:sp>
      <p:sp>
        <p:nvSpPr>
          <p:cNvPr id="3" name="Content Placeholder 2"/>
          <p:cNvSpPr>
            <a:spLocks noGrp="1"/>
          </p:cNvSpPr>
          <p:nvPr>
            <p:ph idx="1"/>
          </p:nvPr>
        </p:nvSpPr>
        <p:spPr>
          <a:xfrm>
            <a:off x="533400" y="2057401"/>
            <a:ext cx="11049000" cy="4068764"/>
          </a:xfrm>
        </p:spPr>
        <p:txBody>
          <a:bodyPr/>
          <a:lstStyle/>
          <a:p>
            <a:pPr eaLnBrk="1" fontAlgn="t" hangingPunct="1"/>
            <a:r>
              <a:rPr lang="en-US" b="1" dirty="0"/>
              <a:t>484110 General Freight Trucking, Local</a:t>
            </a:r>
            <a:endParaRPr lang="en-US" dirty="0"/>
          </a:p>
          <a:p>
            <a:pPr eaLnBrk="1" fontAlgn="t" hangingPunct="1"/>
            <a:r>
              <a:rPr lang="en-US" b="1" dirty="0"/>
              <a:t>488210 Support Activities for Rail Transportation</a:t>
            </a:r>
            <a:endParaRPr lang="en-US" dirty="0"/>
          </a:p>
          <a:p>
            <a:pPr eaLnBrk="1" fontAlgn="t" hangingPunct="1"/>
            <a:r>
              <a:rPr lang="en-US" b="1" dirty="0"/>
              <a:t>488490 Other Support Activities for Road Transportation</a:t>
            </a:r>
            <a:endParaRPr lang="en-US" dirty="0"/>
          </a:p>
          <a:p>
            <a:pPr eaLnBrk="1" fontAlgn="t" hangingPunct="1"/>
            <a:r>
              <a:rPr lang="en-US" b="1" dirty="0"/>
              <a:t>488510 Freight Transportation Arrangement</a:t>
            </a:r>
            <a:endParaRPr lang="en-US" dirty="0"/>
          </a:p>
          <a:p>
            <a:pPr eaLnBrk="1" fontAlgn="t" hangingPunct="1"/>
            <a:r>
              <a:rPr lang="en-US" b="1" dirty="0"/>
              <a:t>562910 Remediation Services</a:t>
            </a:r>
            <a:endParaRPr lang="en-US" dirty="0"/>
          </a:p>
          <a:p>
            <a:pPr eaLnBrk="1" fontAlgn="t" hangingPunct="1"/>
            <a:r>
              <a:rPr lang="en-US" b="1" dirty="0"/>
              <a:t>562920 Materials Recovery Facilities</a:t>
            </a:r>
            <a:endParaRPr lang="en-US" dirty="0"/>
          </a:p>
          <a:p>
            <a:pPr eaLnBrk="1" fontAlgn="t" hangingPunct="1"/>
            <a:r>
              <a:rPr lang="en-US" b="1" dirty="0"/>
              <a:t>562998 All Other Miscellaneous Waste Management Services</a:t>
            </a:r>
            <a:endParaRPr lang="en-US" dirty="0"/>
          </a:p>
          <a:p>
            <a:endParaRPr lang="en-US" dirty="0"/>
          </a:p>
        </p:txBody>
      </p:sp>
    </p:spTree>
    <p:extLst>
      <p:ext uri="{BB962C8B-B14F-4D97-AF65-F5344CB8AC3E}">
        <p14:creationId xmlns:p14="http://schemas.microsoft.com/office/powerpoint/2010/main" val="63065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a:t>Inspection Procedures </a:t>
            </a:r>
          </a:p>
        </p:txBody>
      </p:sp>
      <p:sp>
        <p:nvSpPr>
          <p:cNvPr id="3" name="Content Placeholder 2"/>
          <p:cNvSpPr>
            <a:spLocks noGrp="1"/>
          </p:cNvSpPr>
          <p:nvPr>
            <p:ph idx="1"/>
          </p:nvPr>
        </p:nvSpPr>
        <p:spPr>
          <a:xfrm>
            <a:off x="228600" y="2133600"/>
            <a:ext cx="11734800" cy="3992564"/>
          </a:xfrm>
        </p:spPr>
        <p:txBody>
          <a:bodyPr>
            <a:noAutofit/>
          </a:bodyPr>
          <a:lstStyle/>
          <a:p>
            <a:r>
              <a:rPr lang="en-US" b="1" dirty="0"/>
              <a:t>Review</a:t>
            </a:r>
            <a:r>
              <a:rPr lang="en-US" sz="4000" b="1" dirty="0"/>
              <a:t> </a:t>
            </a:r>
          </a:p>
          <a:p>
            <a:pPr lvl="1"/>
            <a:r>
              <a:rPr lang="en-US" dirty="0"/>
              <a:t>Permit Required Confined Space Program</a:t>
            </a:r>
          </a:p>
          <a:p>
            <a:pPr lvl="1"/>
            <a:r>
              <a:rPr lang="en-US" dirty="0"/>
              <a:t>Respiratory Protection Program</a:t>
            </a:r>
          </a:p>
          <a:p>
            <a:pPr lvl="1"/>
            <a:r>
              <a:rPr lang="en-US" dirty="0"/>
              <a:t>Hearing conservation program</a:t>
            </a:r>
          </a:p>
          <a:p>
            <a:pPr lvl="1"/>
            <a:r>
              <a:rPr lang="en-US" dirty="0"/>
              <a:t>Hazard Communication</a:t>
            </a:r>
          </a:p>
          <a:p>
            <a:pPr lvl="1"/>
            <a:r>
              <a:rPr lang="en-US" dirty="0"/>
              <a:t>Personal Protective Equipment</a:t>
            </a:r>
          </a:p>
          <a:p>
            <a:pPr lvl="1"/>
            <a:r>
              <a:rPr lang="en-US" dirty="0"/>
              <a:t>Others Hazards: chemicals, thermal, electrical, fall, and struck-by hazards</a:t>
            </a:r>
          </a:p>
        </p:txBody>
      </p:sp>
    </p:spTree>
    <p:extLst>
      <p:ext uri="{BB962C8B-B14F-4D97-AF65-F5344CB8AC3E}">
        <p14:creationId xmlns:p14="http://schemas.microsoft.com/office/powerpoint/2010/main" val="288735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Oxygen…</a:t>
            </a:r>
          </a:p>
        </p:txBody>
      </p:sp>
      <p:sp>
        <p:nvSpPr>
          <p:cNvPr id="3" name="Content Placeholder 2"/>
          <p:cNvSpPr>
            <a:spLocks noGrp="1"/>
          </p:cNvSpPr>
          <p:nvPr>
            <p:ph idx="1"/>
          </p:nvPr>
        </p:nvSpPr>
        <p:spPr>
          <a:xfrm>
            <a:off x="1981200" y="2057401"/>
            <a:ext cx="8229600" cy="4068763"/>
          </a:xfrm>
        </p:spPr>
        <p:txBody>
          <a:bodyPr>
            <a:normAutofit/>
          </a:bodyPr>
          <a:lstStyle/>
          <a:p>
            <a:pPr marL="0" indent="0" algn="ctr">
              <a:buNone/>
            </a:pPr>
            <a:r>
              <a:rPr lang="en-US" sz="19900" dirty="0"/>
              <a:t>20.8%</a:t>
            </a:r>
          </a:p>
        </p:txBody>
      </p:sp>
    </p:spTree>
    <p:extLst>
      <p:ext uri="{BB962C8B-B14F-4D97-AF65-F5344CB8AC3E}">
        <p14:creationId xmlns:p14="http://schemas.microsoft.com/office/powerpoint/2010/main" val="331579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102600" cy="1143000"/>
          </a:xfrm>
        </p:spPr>
        <p:txBody>
          <a:bodyPr/>
          <a:lstStyle/>
          <a:p>
            <a:r>
              <a:rPr lang="en-US" sz="6600" dirty="0"/>
              <a:t>Topics</a:t>
            </a:r>
          </a:p>
        </p:txBody>
      </p:sp>
      <p:sp>
        <p:nvSpPr>
          <p:cNvPr id="3" name="Content Placeholder 2"/>
          <p:cNvSpPr>
            <a:spLocks noGrp="1"/>
          </p:cNvSpPr>
          <p:nvPr>
            <p:ph idx="1"/>
          </p:nvPr>
        </p:nvSpPr>
        <p:spPr>
          <a:xfrm>
            <a:off x="228600" y="2286001"/>
            <a:ext cx="11811000" cy="3840164"/>
          </a:xfrm>
        </p:spPr>
        <p:txBody>
          <a:bodyPr/>
          <a:lstStyle/>
          <a:p>
            <a:r>
              <a:rPr lang="en-US" sz="4800" dirty="0"/>
              <a:t>Inspections 101</a:t>
            </a:r>
          </a:p>
          <a:p>
            <a:r>
              <a:rPr lang="en-US" sz="4800" dirty="0"/>
              <a:t>National Emphasis Programs</a:t>
            </a:r>
          </a:p>
          <a:p>
            <a:r>
              <a:rPr lang="en-US" sz="4800" dirty="0"/>
              <a:t>Local Emphasis Programs</a:t>
            </a:r>
          </a:p>
          <a:p>
            <a:r>
              <a:rPr lang="en-US" sz="4800" dirty="0"/>
              <a:t>COVID-19</a:t>
            </a:r>
          </a:p>
          <a:p>
            <a:r>
              <a:rPr lang="en-US" sz="4800" dirty="0"/>
              <a:t>Questions</a:t>
            </a:r>
            <a:endParaRPr lang="en-US" sz="4000" dirty="0"/>
          </a:p>
        </p:txBody>
      </p:sp>
    </p:spTree>
    <p:extLst>
      <p:ext uri="{BB962C8B-B14F-4D97-AF65-F5344CB8AC3E}">
        <p14:creationId xmlns:p14="http://schemas.microsoft.com/office/powerpoint/2010/main" val="103123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monoxide</a:t>
            </a:r>
          </a:p>
        </p:txBody>
      </p:sp>
      <p:sp>
        <p:nvSpPr>
          <p:cNvPr id="3" name="Content Placeholder 2"/>
          <p:cNvSpPr>
            <a:spLocks noGrp="1"/>
          </p:cNvSpPr>
          <p:nvPr>
            <p:ph idx="1"/>
          </p:nvPr>
        </p:nvSpPr>
        <p:spPr>
          <a:xfrm>
            <a:off x="762000" y="2362201"/>
            <a:ext cx="10363200" cy="3763963"/>
          </a:xfrm>
        </p:spPr>
        <p:txBody>
          <a:bodyPr/>
          <a:lstStyle/>
          <a:p>
            <a:r>
              <a:rPr lang="en-US" sz="4000" dirty="0"/>
              <a:t>an employee was unloading his semi-truck tanker of flour and hooked up a blower hose that is powered from the truck's transmission.</a:t>
            </a:r>
          </a:p>
          <a:p>
            <a:endParaRPr lang="en-US" dirty="0"/>
          </a:p>
        </p:txBody>
      </p:sp>
    </p:spTree>
    <p:extLst>
      <p:ext uri="{BB962C8B-B14F-4D97-AF65-F5344CB8AC3E}">
        <p14:creationId xmlns:p14="http://schemas.microsoft.com/office/powerpoint/2010/main" val="228852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sulfide</a:t>
            </a:r>
          </a:p>
        </p:txBody>
      </p:sp>
      <p:sp>
        <p:nvSpPr>
          <p:cNvPr id="3" name="Content Placeholder 2"/>
          <p:cNvSpPr>
            <a:spLocks noGrp="1"/>
          </p:cNvSpPr>
          <p:nvPr>
            <p:ph idx="1"/>
          </p:nvPr>
        </p:nvSpPr>
        <p:spPr/>
        <p:txBody>
          <a:bodyPr>
            <a:normAutofit/>
          </a:bodyPr>
          <a:lstStyle/>
          <a:p>
            <a:r>
              <a:rPr lang="en-US" dirty="0"/>
              <a:t>At 4:00 p.m. on May 24, 2019, a farmer entered a 1,500 gallon bulk milk tank to clean it with well water. The employee died due to the inhalation of hydrogen sulfide from the well water.  The lack of ventilation in the tank trapped the gas. </a:t>
            </a:r>
          </a:p>
        </p:txBody>
      </p:sp>
    </p:spTree>
    <p:extLst>
      <p:ext uri="{BB962C8B-B14F-4D97-AF65-F5344CB8AC3E}">
        <p14:creationId xmlns:p14="http://schemas.microsoft.com/office/powerpoint/2010/main" val="261566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2743200" cy="1143000"/>
          </a:xfrm>
        </p:spPr>
        <p:txBody>
          <a:bodyPr/>
          <a:lstStyle/>
          <a:p>
            <a:r>
              <a:rPr lang="en-US" dirty="0"/>
              <a:t>Chemicals</a:t>
            </a:r>
          </a:p>
        </p:txBody>
      </p:sp>
      <p:sp>
        <p:nvSpPr>
          <p:cNvPr id="3" name="Content Placeholder 2"/>
          <p:cNvSpPr>
            <a:spLocks noGrp="1"/>
          </p:cNvSpPr>
          <p:nvPr>
            <p:ph idx="1"/>
          </p:nvPr>
        </p:nvSpPr>
        <p:spPr>
          <a:xfrm>
            <a:off x="228600" y="4038600"/>
            <a:ext cx="11582400" cy="2514600"/>
          </a:xfrm>
        </p:spPr>
        <p:txBody>
          <a:bodyPr>
            <a:normAutofit fontScale="70000" lnSpcReduction="20000"/>
          </a:bodyPr>
          <a:lstStyle/>
          <a:p>
            <a:r>
              <a:rPr lang="en-US" sz="4400" dirty="0"/>
              <a:t>On July 29, 2019, two employees were preparing to start seeding a high school football field using a hydro seeding truck. Employee #1 was overcome by the fumes within the tank. Employee #2 went to help. Employee #2 was overcome from the vapors within the tank and both employees were asphyxiated.</a:t>
            </a:r>
          </a:p>
          <a:p>
            <a:endParaRPr lang="en-US" dirty="0"/>
          </a:p>
        </p:txBody>
      </p:sp>
    </p:spTree>
    <p:extLst>
      <p:ext uri="{BB962C8B-B14F-4D97-AF65-F5344CB8AC3E}">
        <p14:creationId xmlns:p14="http://schemas.microsoft.com/office/powerpoint/2010/main" val="305381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0" y="0"/>
            <a:ext cx="9144000" cy="1600200"/>
          </a:xfrm>
        </p:spPr>
        <p:txBody>
          <a:bodyPr/>
          <a:lstStyle/>
          <a:p>
            <a:pPr eaLnBrk="1" hangingPunct="1"/>
            <a:r>
              <a:rPr lang="en-US" altLang="en-US" sz="4800"/>
              <a:t>hazard communication program</a:t>
            </a:r>
          </a:p>
        </p:txBody>
      </p:sp>
      <p:sp>
        <p:nvSpPr>
          <p:cNvPr id="67587" name="Rectangle 3"/>
          <p:cNvSpPr>
            <a:spLocks noGrp="1" noChangeArrowheads="1"/>
          </p:cNvSpPr>
          <p:nvPr>
            <p:ph type="body" idx="1"/>
          </p:nvPr>
        </p:nvSpPr>
        <p:spPr>
          <a:xfrm>
            <a:off x="381000" y="2057401"/>
            <a:ext cx="10134600" cy="4800599"/>
          </a:xfrm>
        </p:spPr>
        <p:txBody>
          <a:bodyPr/>
          <a:lstStyle/>
          <a:p>
            <a:pPr eaLnBrk="1" hangingPunct="1"/>
            <a:r>
              <a:rPr lang="en-US" altLang="en-US"/>
              <a:t>Management</a:t>
            </a:r>
            <a:r>
              <a:rPr lang="en-US" altLang="en-US" b="1"/>
              <a:t> </a:t>
            </a:r>
            <a:r>
              <a:rPr lang="en-US" altLang="en-US" b="1">
                <a:solidFill>
                  <a:srgbClr val="3333FF"/>
                </a:solidFill>
              </a:rPr>
              <a:t>responsibility</a:t>
            </a:r>
            <a:r>
              <a:rPr lang="en-US" altLang="en-US"/>
              <a:t> for program</a:t>
            </a:r>
          </a:p>
          <a:p>
            <a:pPr eaLnBrk="1" hangingPunct="1"/>
            <a:r>
              <a:rPr lang="en-US" altLang="en-US"/>
              <a:t>Develop </a:t>
            </a:r>
            <a:r>
              <a:rPr lang="en-US" altLang="en-US" b="1">
                <a:solidFill>
                  <a:srgbClr val="3333FF"/>
                </a:solidFill>
              </a:rPr>
              <a:t>list</a:t>
            </a:r>
            <a:r>
              <a:rPr lang="en-US" altLang="en-US"/>
              <a:t> of hazardous chemicals</a:t>
            </a:r>
          </a:p>
          <a:p>
            <a:pPr eaLnBrk="1" hangingPunct="1"/>
            <a:r>
              <a:rPr lang="en-US" altLang="en-US" b="1">
                <a:solidFill>
                  <a:srgbClr val="3333FF"/>
                </a:solidFill>
              </a:rPr>
              <a:t>Label</a:t>
            </a:r>
            <a:r>
              <a:rPr lang="en-US" altLang="en-US" b="1"/>
              <a:t> </a:t>
            </a:r>
            <a:r>
              <a:rPr lang="en-US" altLang="en-US"/>
              <a:t>hazardous chemical containers</a:t>
            </a:r>
          </a:p>
          <a:p>
            <a:pPr eaLnBrk="1" hangingPunct="1"/>
            <a:r>
              <a:rPr lang="en-US" altLang="en-US"/>
              <a:t>Manage </a:t>
            </a:r>
            <a:r>
              <a:rPr lang="en-US" altLang="en-US" b="1">
                <a:solidFill>
                  <a:srgbClr val="3333FF"/>
                </a:solidFill>
              </a:rPr>
              <a:t>Safety Data Sheets</a:t>
            </a:r>
            <a:endParaRPr lang="en-US" altLang="en-US"/>
          </a:p>
          <a:p>
            <a:pPr eaLnBrk="1" hangingPunct="1"/>
            <a:r>
              <a:rPr lang="en-US" altLang="en-US"/>
              <a:t>Procedures for </a:t>
            </a:r>
            <a:r>
              <a:rPr lang="en-US" altLang="en-US" b="1">
                <a:solidFill>
                  <a:srgbClr val="3333FF"/>
                </a:solidFill>
              </a:rPr>
              <a:t>training</a:t>
            </a:r>
            <a:r>
              <a:rPr lang="en-US" altLang="en-US"/>
              <a:t> exposed employees</a:t>
            </a:r>
          </a:p>
          <a:p>
            <a:pPr eaLnBrk="1" hangingPunct="1"/>
            <a:r>
              <a:rPr lang="en-US" altLang="en-US"/>
              <a:t>Address the hazards of </a:t>
            </a:r>
            <a:r>
              <a:rPr lang="en-US" altLang="en-US" b="1">
                <a:solidFill>
                  <a:srgbClr val="3333FF"/>
                </a:solidFill>
              </a:rPr>
              <a:t>non-routine tasks</a:t>
            </a:r>
            <a:endParaRPr lang="en-US" altLang="en-US"/>
          </a:p>
          <a:p>
            <a:pPr eaLnBrk="1" hangingPunct="1"/>
            <a:r>
              <a:rPr lang="en-US" altLang="en-US"/>
              <a:t>Procedures for </a:t>
            </a:r>
            <a:r>
              <a:rPr lang="en-US" altLang="en-US" b="1">
                <a:solidFill>
                  <a:srgbClr val="3333FF"/>
                </a:solidFill>
              </a:rPr>
              <a:t>Multi-employer</a:t>
            </a:r>
            <a:r>
              <a:rPr lang="en-US" altLang="en-US"/>
              <a:t> workplaces</a:t>
            </a:r>
          </a:p>
          <a:p>
            <a:pPr eaLnBrk="1" hangingPunct="1"/>
            <a:endParaRPr lang="en-US" altLang="en-US"/>
          </a:p>
        </p:txBody>
      </p:sp>
    </p:spTree>
    <p:extLst>
      <p:ext uri="{BB962C8B-B14F-4D97-AF65-F5344CB8AC3E}">
        <p14:creationId xmlns:p14="http://schemas.microsoft.com/office/powerpoint/2010/main" val="146571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eatstres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86600" y="1752600"/>
            <a:ext cx="3581400" cy="238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Rectangle 3"/>
          <p:cNvSpPr>
            <a:spLocks noGrp="1" noChangeArrowheads="1"/>
          </p:cNvSpPr>
          <p:nvPr>
            <p:ph type="title"/>
          </p:nvPr>
        </p:nvSpPr>
        <p:spPr>
          <a:xfrm>
            <a:off x="228600" y="228600"/>
            <a:ext cx="8077200" cy="1143000"/>
          </a:xfrm>
        </p:spPr>
        <p:txBody>
          <a:bodyPr/>
          <a:lstStyle/>
          <a:p>
            <a:pPr eaLnBrk="1" hangingPunct="1"/>
            <a:r>
              <a:rPr lang="en-US" sz="4800" dirty="0">
                <a:solidFill>
                  <a:schemeClr val="bg1"/>
                </a:solidFill>
              </a:rPr>
              <a:t>Heat illness prevention</a:t>
            </a:r>
            <a:endParaRPr lang="en-US" dirty="0">
              <a:solidFill>
                <a:schemeClr val="bg1"/>
              </a:solidFill>
            </a:endParaRPr>
          </a:p>
        </p:txBody>
      </p:sp>
      <p:sp>
        <p:nvSpPr>
          <p:cNvPr id="51204" name="Rectangle 4"/>
          <p:cNvSpPr>
            <a:spLocks noGrp="1" noChangeArrowheads="1"/>
          </p:cNvSpPr>
          <p:nvPr>
            <p:ph type="body" sz="half" idx="1"/>
          </p:nvPr>
        </p:nvSpPr>
        <p:spPr>
          <a:xfrm>
            <a:off x="381000" y="2895600"/>
            <a:ext cx="11201400" cy="3581400"/>
          </a:xfrm>
        </p:spPr>
        <p:txBody>
          <a:bodyPr/>
          <a:lstStyle/>
          <a:p>
            <a:pPr eaLnBrk="1" hangingPunct="1"/>
            <a:r>
              <a:rPr lang="en-US" dirty="0"/>
              <a:t>Workers gradually build up to heavy work (acclimated)</a:t>
            </a:r>
          </a:p>
          <a:p>
            <a:pPr eaLnBrk="1" hangingPunct="1"/>
            <a:r>
              <a:rPr lang="en-US" dirty="0"/>
              <a:t>Know signs of heat illnesses</a:t>
            </a:r>
          </a:p>
          <a:p>
            <a:pPr eaLnBrk="1" hangingPunct="1"/>
            <a:r>
              <a:rPr lang="en-US" dirty="0"/>
              <a:t>Water intake plan</a:t>
            </a:r>
          </a:p>
          <a:p>
            <a:pPr eaLnBrk="1" hangingPunct="1"/>
            <a:r>
              <a:rPr lang="en-US" dirty="0"/>
              <a:t>Management check of workers</a:t>
            </a:r>
          </a:p>
          <a:p>
            <a:pPr eaLnBrk="1" hangingPunct="1"/>
            <a:r>
              <a:rPr lang="en-US" dirty="0"/>
              <a:t>Plan for emergencies</a:t>
            </a:r>
            <a:endParaRPr lang="en-US" sz="3600" dirty="0"/>
          </a:p>
        </p:txBody>
      </p:sp>
    </p:spTree>
    <p:extLst>
      <p:ext uri="{BB962C8B-B14F-4D97-AF65-F5344CB8AC3E}">
        <p14:creationId xmlns:p14="http://schemas.microsoft.com/office/powerpoint/2010/main" val="39365268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05000" y="228600"/>
            <a:ext cx="8458200" cy="1600200"/>
          </a:xfrm>
        </p:spPr>
        <p:txBody>
          <a:bodyPr/>
          <a:lstStyle/>
          <a:p>
            <a:pPr eaLnBrk="1" hangingPunct="1"/>
            <a:r>
              <a:rPr lang="en-US" altLang="en-US" sz="6000"/>
              <a:t>Respiratory Protection Program</a:t>
            </a:r>
          </a:p>
        </p:txBody>
      </p:sp>
      <p:sp>
        <p:nvSpPr>
          <p:cNvPr id="49155" name="Rectangle 3"/>
          <p:cNvSpPr>
            <a:spLocks noGrp="1" noChangeArrowheads="1"/>
          </p:cNvSpPr>
          <p:nvPr>
            <p:ph type="body" idx="1"/>
          </p:nvPr>
        </p:nvSpPr>
        <p:spPr>
          <a:xfrm>
            <a:off x="1752600" y="2133601"/>
            <a:ext cx="8763000" cy="4221163"/>
          </a:xfrm>
        </p:spPr>
        <p:txBody>
          <a:bodyPr/>
          <a:lstStyle/>
          <a:p>
            <a:pPr eaLnBrk="1" hangingPunct="1">
              <a:lnSpc>
                <a:spcPct val="90000"/>
              </a:lnSpc>
            </a:pPr>
            <a:r>
              <a:rPr lang="en-US" altLang="en-US" sz="3600"/>
              <a:t>Program Administrator</a:t>
            </a:r>
          </a:p>
          <a:p>
            <a:pPr eaLnBrk="1" hangingPunct="1">
              <a:lnSpc>
                <a:spcPct val="90000"/>
              </a:lnSpc>
            </a:pPr>
            <a:r>
              <a:rPr lang="en-US" altLang="en-US" sz="3600"/>
              <a:t>Written program – selection process</a:t>
            </a:r>
          </a:p>
          <a:p>
            <a:pPr lvl="1" eaLnBrk="1" hangingPunct="1">
              <a:lnSpc>
                <a:spcPct val="90000"/>
              </a:lnSpc>
            </a:pPr>
            <a:r>
              <a:rPr lang="en-US" altLang="en-US" sz="3200">
                <a:solidFill>
                  <a:schemeClr val="accent2"/>
                </a:solidFill>
              </a:rPr>
              <a:t>Do you know the level of the contaminant?</a:t>
            </a:r>
          </a:p>
          <a:p>
            <a:pPr eaLnBrk="1" hangingPunct="1">
              <a:lnSpc>
                <a:spcPct val="90000"/>
              </a:lnSpc>
            </a:pPr>
            <a:r>
              <a:rPr lang="en-US" altLang="en-US" sz="3600"/>
              <a:t>Medical evaluation</a:t>
            </a:r>
          </a:p>
          <a:p>
            <a:pPr eaLnBrk="1" hangingPunct="1">
              <a:lnSpc>
                <a:spcPct val="90000"/>
              </a:lnSpc>
            </a:pPr>
            <a:r>
              <a:rPr lang="en-US" altLang="en-US" sz="3600"/>
              <a:t>Fit test</a:t>
            </a:r>
          </a:p>
          <a:p>
            <a:pPr eaLnBrk="1" hangingPunct="1">
              <a:lnSpc>
                <a:spcPct val="90000"/>
              </a:lnSpc>
            </a:pPr>
            <a:r>
              <a:rPr lang="en-US" altLang="en-US" sz="3600"/>
              <a:t>Training</a:t>
            </a:r>
          </a:p>
          <a:p>
            <a:pPr eaLnBrk="1" hangingPunct="1">
              <a:lnSpc>
                <a:spcPct val="90000"/>
              </a:lnSpc>
            </a:pPr>
            <a:r>
              <a:rPr lang="en-US" altLang="en-US" sz="3600"/>
              <a:t>Recordkeeping</a:t>
            </a:r>
          </a:p>
        </p:txBody>
      </p:sp>
    </p:spTree>
    <p:extLst>
      <p:ext uri="{BB962C8B-B14F-4D97-AF65-F5344CB8AC3E}">
        <p14:creationId xmlns:p14="http://schemas.microsoft.com/office/powerpoint/2010/main" val="104645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5" y="121381"/>
            <a:ext cx="12040949" cy="1250219"/>
          </a:xfrm>
        </p:spPr>
        <p:txBody>
          <a:bodyPr/>
          <a:lstStyle/>
          <a:p>
            <a:r>
              <a:rPr lang="en-US" sz="4800" b="1" dirty="0"/>
              <a:t>National Emphasis Program </a:t>
            </a:r>
            <a:br>
              <a:rPr lang="en-US" sz="4800" b="1" dirty="0"/>
            </a:br>
            <a:r>
              <a:rPr lang="en-US" sz="4800" b="1" dirty="0"/>
              <a:t> </a:t>
            </a:r>
            <a:r>
              <a:rPr lang="en-US" sz="4400" b="1" dirty="0"/>
              <a:t>Coronavirus Disease 2019 </a:t>
            </a:r>
            <a:endParaRPr lang="en-US" sz="4800" dirty="0"/>
          </a:p>
        </p:txBody>
      </p:sp>
      <p:sp>
        <p:nvSpPr>
          <p:cNvPr id="3" name="Content Placeholder 2"/>
          <p:cNvSpPr>
            <a:spLocks noGrp="1"/>
          </p:cNvSpPr>
          <p:nvPr>
            <p:ph idx="1"/>
          </p:nvPr>
        </p:nvSpPr>
        <p:spPr>
          <a:xfrm>
            <a:off x="169933" y="2209800"/>
            <a:ext cx="11757727" cy="4648200"/>
          </a:xfrm>
        </p:spPr>
        <p:txBody>
          <a:bodyPr>
            <a:normAutofit fontScale="92500" lnSpcReduction="20000"/>
          </a:bodyPr>
          <a:lstStyle/>
          <a:p>
            <a:r>
              <a:rPr lang="en-US" sz="3200" dirty="0"/>
              <a:t>OSHA 300 and 300A</a:t>
            </a:r>
          </a:p>
          <a:p>
            <a:r>
              <a:rPr lang="en-US" sz="3200" dirty="0"/>
              <a:t>Exposure incidents, employees who contracted COVID-19, have been hospitalized or isolated as a result of exposure to SARS-CoV-2. </a:t>
            </a:r>
          </a:p>
          <a:p>
            <a:r>
              <a:rPr lang="en-US" sz="3200" dirty="0"/>
              <a:t>Written COVID-19 plan </a:t>
            </a:r>
          </a:p>
          <a:p>
            <a:r>
              <a:rPr lang="en-US" sz="3200" dirty="0"/>
              <a:t>Evidence of hazard assessment. </a:t>
            </a:r>
          </a:p>
          <a:p>
            <a:r>
              <a:rPr lang="en-US" sz="3200" dirty="0"/>
              <a:t>Controls - physical distancing, barriers, etc. </a:t>
            </a:r>
          </a:p>
          <a:p>
            <a:r>
              <a:rPr lang="en-US" sz="3200" dirty="0"/>
              <a:t>Respiratory protection program for COVID-19 </a:t>
            </a:r>
          </a:p>
          <a:p>
            <a:r>
              <a:rPr lang="en-US" sz="3200" dirty="0"/>
              <a:t>Personal Protective Equipment  </a:t>
            </a:r>
          </a:p>
          <a:p>
            <a:r>
              <a:rPr lang="en-US" sz="3200" dirty="0"/>
              <a:t>Training related to SARS-CoV-2 prevention. </a:t>
            </a:r>
          </a:p>
          <a:p>
            <a:r>
              <a:rPr lang="en-US" sz="3200" dirty="0"/>
              <a:t>Engineering controls such as HVAC systems</a:t>
            </a:r>
          </a:p>
        </p:txBody>
      </p:sp>
    </p:spTree>
    <p:extLst>
      <p:ext uri="{BB962C8B-B14F-4D97-AF65-F5344CB8AC3E}">
        <p14:creationId xmlns:p14="http://schemas.microsoft.com/office/powerpoint/2010/main" val="331975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6324600" cy="1143000"/>
          </a:xfrm>
        </p:spPr>
        <p:txBody>
          <a:bodyPr/>
          <a:lstStyle/>
          <a:p>
            <a:r>
              <a:rPr lang="en-US" dirty="0"/>
              <a:t>For continual updates</a:t>
            </a:r>
          </a:p>
        </p:txBody>
      </p:sp>
      <p:sp>
        <p:nvSpPr>
          <p:cNvPr id="5" name="Content Placeholder 4"/>
          <p:cNvSpPr>
            <a:spLocks noGrp="1"/>
          </p:cNvSpPr>
          <p:nvPr>
            <p:ph sz="half" idx="1"/>
          </p:nvPr>
        </p:nvSpPr>
        <p:spPr>
          <a:xfrm>
            <a:off x="228600" y="2286001"/>
            <a:ext cx="10058400" cy="3733800"/>
          </a:xfrm>
        </p:spPr>
        <p:txBody>
          <a:bodyPr/>
          <a:lstStyle/>
          <a:p>
            <a:r>
              <a:rPr lang="en-US" sz="3600" b="1" dirty="0"/>
              <a:t>Visit OSHA’s website for information:</a:t>
            </a:r>
          </a:p>
          <a:p>
            <a:pPr lvl="1"/>
            <a:r>
              <a:rPr lang="en-US" sz="3200" b="1" dirty="0"/>
              <a:t>www.osha.gov</a:t>
            </a:r>
          </a:p>
          <a:p>
            <a:pPr lvl="1"/>
            <a:r>
              <a:rPr lang="en-US" sz="3200" b="1" dirty="0" err="1"/>
              <a:t>QuickTakes</a:t>
            </a:r>
            <a:r>
              <a:rPr lang="en-US" sz="3200" b="1" dirty="0"/>
              <a:t> biweekly newsletter</a:t>
            </a:r>
          </a:p>
          <a:p>
            <a:pPr lvl="1"/>
            <a:endParaRPr lang="en-US" sz="3200" b="1" dirty="0"/>
          </a:p>
          <a:p>
            <a:r>
              <a:rPr lang="en-US" sz="3600" b="1" dirty="0"/>
              <a:t>Follow OSHA on social media</a:t>
            </a:r>
          </a:p>
          <a:p>
            <a:pPr lvl="1"/>
            <a:r>
              <a:rPr lang="en-US" sz="3200" b="1" dirty="0"/>
              <a:t>Twitter: @OSHA_DOL</a:t>
            </a:r>
          </a:p>
          <a:p>
            <a:pPr lvl="1"/>
            <a:endParaRPr lang="en-US" dirty="0"/>
          </a:p>
        </p:txBody>
      </p:sp>
    </p:spTree>
    <p:extLst>
      <p:ext uri="{BB962C8B-B14F-4D97-AF65-F5344CB8AC3E}">
        <p14:creationId xmlns:p14="http://schemas.microsoft.com/office/powerpoint/2010/main" val="202017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8058150" cy="3505199"/>
          </a:xfrm>
        </p:spPr>
        <p:txBody>
          <a:bodyPr>
            <a:noAutofit/>
          </a:bodyPr>
          <a:lstStyle/>
          <a:p>
            <a:pPr marL="0" indent="0" algn="ctr">
              <a:buNone/>
            </a:pPr>
            <a:r>
              <a:rPr lang="en-US" sz="5400" dirty="0"/>
              <a:t>Brian Bothast</a:t>
            </a:r>
          </a:p>
          <a:p>
            <a:pPr marL="0" indent="0" algn="ctr">
              <a:buNone/>
            </a:pPr>
            <a:r>
              <a:rPr lang="en-US" sz="5400" dirty="0">
                <a:hlinkClick r:id="rId2"/>
              </a:rPr>
              <a:t>bothast.brian@dol.gov</a:t>
            </a:r>
            <a:endParaRPr lang="en-US" sz="5400" dirty="0"/>
          </a:p>
          <a:p>
            <a:pPr marL="0" indent="0" algn="ctr">
              <a:buNone/>
            </a:pPr>
            <a:r>
              <a:rPr lang="en-US" sz="5400" dirty="0"/>
              <a:t>309-589-7125</a:t>
            </a:r>
          </a:p>
        </p:txBody>
      </p:sp>
      <p:sp>
        <p:nvSpPr>
          <p:cNvPr id="4" name="Rectangle 3"/>
          <p:cNvSpPr/>
          <p:nvPr/>
        </p:nvSpPr>
        <p:spPr>
          <a:xfrm>
            <a:off x="457201" y="0"/>
            <a:ext cx="9839730" cy="1569660"/>
          </a:xfrm>
          <a:prstGeom prst="rect">
            <a:avLst/>
          </a:prstGeom>
        </p:spPr>
        <p:txBody>
          <a:bodyPr wrap="square">
            <a:spAutoFit/>
          </a:bodyPr>
          <a:lstStyle/>
          <a:p>
            <a:r>
              <a:rPr lang="en-US" sz="9600" dirty="0">
                <a:solidFill>
                  <a:schemeClr val="bg1"/>
                </a:solidFill>
              </a:rPr>
              <a:t>Questions?</a:t>
            </a:r>
          </a:p>
        </p:txBody>
      </p:sp>
    </p:spTree>
    <p:extLst>
      <p:ext uri="{BB962C8B-B14F-4D97-AF65-F5344CB8AC3E}">
        <p14:creationId xmlns:p14="http://schemas.microsoft.com/office/powerpoint/2010/main" val="152664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23813"/>
            <a:ext cx="8534400" cy="1143000"/>
          </a:xfrm>
        </p:spPr>
        <p:txBody>
          <a:bodyPr/>
          <a:lstStyle/>
          <a:p>
            <a:pPr eaLnBrk="1" hangingPunct="1"/>
            <a:r>
              <a:rPr lang="en-US" altLang="en-US" sz="5400"/>
              <a:t>OSHA Inspections</a:t>
            </a:r>
          </a:p>
        </p:txBody>
      </p:sp>
      <p:sp>
        <p:nvSpPr>
          <p:cNvPr id="16387" name="Rectangle 3"/>
          <p:cNvSpPr>
            <a:spLocks noGrp="1" noChangeArrowheads="1"/>
          </p:cNvSpPr>
          <p:nvPr>
            <p:ph idx="1"/>
          </p:nvPr>
        </p:nvSpPr>
        <p:spPr>
          <a:xfrm>
            <a:off x="152400" y="2435703"/>
            <a:ext cx="10287000" cy="441960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4000" dirty="0"/>
              <a:t>Fatality / Catastrophe</a:t>
            </a:r>
          </a:p>
          <a:p>
            <a:pPr marL="274320" indent="-274320" eaLnBrk="1" fontAlgn="auto" hangingPunct="1">
              <a:lnSpc>
                <a:spcPct val="90000"/>
              </a:lnSpc>
              <a:spcAft>
                <a:spcPts val="0"/>
              </a:spcAft>
              <a:buClr>
                <a:schemeClr val="accent3"/>
              </a:buClr>
              <a:buFont typeface="Wingdings 2"/>
              <a:buChar char=""/>
              <a:defRPr/>
            </a:pPr>
            <a:r>
              <a:rPr lang="en-US" sz="4000" dirty="0"/>
              <a:t>Complaint / Referral</a:t>
            </a:r>
          </a:p>
          <a:p>
            <a:pPr marL="274320" indent="-274320" eaLnBrk="1" fontAlgn="auto" hangingPunct="1">
              <a:lnSpc>
                <a:spcPct val="90000"/>
              </a:lnSpc>
              <a:spcAft>
                <a:spcPts val="0"/>
              </a:spcAft>
              <a:buClr>
                <a:schemeClr val="accent3"/>
              </a:buClr>
              <a:buFont typeface="Wingdings 2"/>
              <a:buChar char=""/>
              <a:defRPr/>
            </a:pPr>
            <a:r>
              <a:rPr lang="en-US" sz="4000" dirty="0"/>
              <a:t>Follow-up</a:t>
            </a:r>
          </a:p>
          <a:p>
            <a:pPr marL="274320" indent="-274320" eaLnBrk="1" fontAlgn="auto" hangingPunct="1">
              <a:lnSpc>
                <a:spcPct val="90000"/>
              </a:lnSpc>
              <a:spcAft>
                <a:spcPts val="0"/>
              </a:spcAft>
              <a:buClr>
                <a:schemeClr val="accent3"/>
              </a:buClr>
              <a:buFont typeface="Wingdings 2"/>
              <a:buChar char=""/>
              <a:defRPr/>
            </a:pPr>
            <a:r>
              <a:rPr lang="en-US" sz="4000" dirty="0"/>
              <a:t>Scheduled inspections</a:t>
            </a:r>
          </a:p>
          <a:p>
            <a:pPr marL="274320" indent="-274320" eaLnBrk="1" fontAlgn="auto" hangingPunct="1">
              <a:lnSpc>
                <a:spcPct val="90000"/>
              </a:lnSpc>
              <a:spcAft>
                <a:spcPts val="0"/>
              </a:spcAft>
              <a:buClr>
                <a:schemeClr val="accent3"/>
              </a:buClr>
              <a:buFont typeface="Wingdings 2"/>
              <a:buChar char=""/>
              <a:defRPr/>
            </a:pPr>
            <a:r>
              <a:rPr lang="en-US" sz="4000" dirty="0"/>
              <a:t>National Emphasis Program</a:t>
            </a:r>
          </a:p>
          <a:p>
            <a:pPr marL="274320" indent="-274320" eaLnBrk="1" fontAlgn="auto" hangingPunct="1">
              <a:lnSpc>
                <a:spcPct val="90000"/>
              </a:lnSpc>
              <a:spcAft>
                <a:spcPts val="0"/>
              </a:spcAft>
              <a:buClr>
                <a:schemeClr val="accent3"/>
              </a:buClr>
              <a:buFont typeface="Wingdings 2"/>
              <a:buChar char=""/>
              <a:defRPr/>
            </a:pPr>
            <a:r>
              <a:rPr lang="en-US" sz="4000" dirty="0"/>
              <a:t>Regional Emphasis Program</a:t>
            </a:r>
          </a:p>
          <a:p>
            <a:pPr marL="274320" indent="-274320" eaLnBrk="1" fontAlgn="auto" hangingPunct="1">
              <a:lnSpc>
                <a:spcPct val="90000"/>
              </a:lnSpc>
              <a:spcAft>
                <a:spcPts val="0"/>
              </a:spcAft>
              <a:buClr>
                <a:schemeClr val="accent3"/>
              </a:buClr>
              <a:buFont typeface="Wingdings 2"/>
              <a:buChar char=""/>
              <a:defRPr/>
            </a:pPr>
            <a:r>
              <a:rPr lang="en-US" sz="4000" dirty="0"/>
              <a:t>Severe Injury Report</a:t>
            </a:r>
          </a:p>
          <a:p>
            <a:pPr marL="274320" indent="-274320" eaLnBrk="1" fontAlgn="auto" hangingPunct="1">
              <a:lnSpc>
                <a:spcPct val="90000"/>
              </a:lnSpc>
              <a:spcAft>
                <a:spcPts val="0"/>
              </a:spcAft>
              <a:buClr>
                <a:schemeClr val="accent3"/>
              </a:buClr>
              <a:buFont typeface="Wingdings 2"/>
              <a:buChar char=""/>
              <a:defRPr/>
            </a:pPr>
            <a:endParaRPr lang="en-US" sz="4000" dirty="0"/>
          </a:p>
          <a:p>
            <a:pPr marL="274320" indent="-274320" eaLnBrk="1" fontAlgn="auto" hangingPunct="1">
              <a:lnSpc>
                <a:spcPct val="90000"/>
              </a:lnSpc>
              <a:spcAft>
                <a:spcPts val="0"/>
              </a:spcAft>
              <a:buClr>
                <a:schemeClr val="accent3"/>
              </a:buClr>
              <a:buFont typeface="Wingdings 2"/>
              <a:buChar char=""/>
              <a:defRPr/>
            </a:pPr>
            <a:endParaRPr lang="en-US" sz="4000" dirty="0"/>
          </a:p>
        </p:txBody>
      </p:sp>
    </p:spTree>
    <p:extLst>
      <p:ext uri="{BB962C8B-B14F-4D97-AF65-F5344CB8AC3E}">
        <p14:creationId xmlns:p14="http://schemas.microsoft.com/office/powerpoint/2010/main" val="90361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52400" y="141289"/>
            <a:ext cx="10471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Aft>
                <a:spcPts val="1200"/>
              </a:spcAft>
              <a:buClr>
                <a:srgbClr val="0082A9"/>
              </a:buClr>
              <a:buSzPct val="115000"/>
              <a:buNone/>
            </a:pPr>
            <a:r>
              <a:rPr lang="en-US" altLang="en-US" sz="4400" dirty="0">
                <a:solidFill>
                  <a:schemeClr val="bg1"/>
                </a:solidFill>
                <a:latin typeface="Calibri" panose="020F0502020204030204" pitchFamily="34" charset="0"/>
              </a:rPr>
              <a:t>Employers </a:t>
            </a:r>
            <a:r>
              <a:rPr lang="en-US" altLang="en-US" sz="4400" b="1" dirty="0">
                <a:solidFill>
                  <a:schemeClr val="bg1"/>
                </a:solidFill>
                <a:latin typeface="Calibri" panose="020F0502020204030204" pitchFamily="34" charset="0"/>
              </a:rPr>
              <a:t>must contact </a:t>
            </a:r>
            <a:r>
              <a:rPr lang="en-US" altLang="en-US" sz="4400" dirty="0">
                <a:solidFill>
                  <a:schemeClr val="bg1"/>
                </a:solidFill>
                <a:latin typeface="Calibri" panose="020F0502020204030204" pitchFamily="34" charset="0"/>
              </a:rPr>
              <a:t>OSHA for:</a:t>
            </a:r>
          </a:p>
        </p:txBody>
      </p:sp>
      <p:sp>
        <p:nvSpPr>
          <p:cNvPr id="12291" name="TextBox 4"/>
          <p:cNvSpPr txBox="1">
            <a:spLocks noChangeArrowheads="1"/>
          </p:cNvSpPr>
          <p:nvPr/>
        </p:nvSpPr>
        <p:spPr bwMode="auto">
          <a:xfrm>
            <a:off x="152400" y="2286000"/>
            <a:ext cx="11734800" cy="43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700"/>
              </a:spcAft>
              <a:buClr>
                <a:srgbClr val="0082A9"/>
              </a:buClr>
              <a:buSzPct val="115000"/>
              <a:buFont typeface="Wingdings" panose="05000000000000000000" pitchFamily="2" charset="2"/>
              <a:buChar char="§"/>
            </a:pPr>
            <a:r>
              <a:rPr lang="en-US" altLang="en-US" sz="3600" dirty="0">
                <a:latin typeface="Calibri" panose="020F0502020204030204" pitchFamily="34" charset="0"/>
              </a:rPr>
              <a:t>All work-related</a:t>
            </a:r>
            <a:r>
              <a:rPr lang="en-US" altLang="en-US" sz="3600" b="1" dirty="0">
                <a:solidFill>
                  <a:srgbClr val="0070C0"/>
                </a:solidFill>
                <a:latin typeface="Calibri" panose="020F0502020204030204" pitchFamily="34" charset="0"/>
              </a:rPr>
              <a:t> fatalities </a:t>
            </a:r>
            <a:r>
              <a:rPr lang="en-US" altLang="en-US" sz="3600" dirty="0">
                <a:latin typeface="Calibri" panose="020F0502020204030204" pitchFamily="34" charset="0"/>
              </a:rPr>
              <a:t>within </a:t>
            </a:r>
            <a:r>
              <a:rPr lang="en-US" altLang="en-US" sz="3600" b="1" dirty="0">
                <a:latin typeface="Calibri" panose="020F0502020204030204" pitchFamily="34" charset="0"/>
              </a:rPr>
              <a:t>8 hours </a:t>
            </a:r>
            <a:endParaRPr lang="en-US" altLang="en-US" sz="3600" dirty="0">
              <a:latin typeface="Calibri" panose="020F0502020204030204" pitchFamily="34" charset="0"/>
            </a:endParaRPr>
          </a:p>
          <a:p>
            <a:pPr eaLnBrk="1" hangingPunct="1">
              <a:spcBef>
                <a:spcPct val="0"/>
              </a:spcBef>
              <a:spcAft>
                <a:spcPts val="700"/>
              </a:spcAft>
              <a:buClr>
                <a:srgbClr val="0082A9"/>
              </a:buClr>
              <a:buSzPct val="115000"/>
              <a:buFont typeface="Wingdings" panose="05000000000000000000" pitchFamily="2" charset="2"/>
              <a:buChar char="§"/>
            </a:pPr>
            <a:r>
              <a:rPr lang="en-US" altLang="en-US" sz="3600" dirty="0">
                <a:latin typeface="Calibri" panose="020F0502020204030204" pitchFamily="34" charset="0"/>
              </a:rPr>
              <a:t>All work-related </a:t>
            </a:r>
            <a:r>
              <a:rPr lang="en-US" altLang="en-US" sz="3600" b="1" dirty="0">
                <a:solidFill>
                  <a:srgbClr val="0070C0"/>
                </a:solidFill>
                <a:latin typeface="Calibri" panose="020F0502020204030204" pitchFamily="34" charset="0"/>
              </a:rPr>
              <a:t>in-patient hospitalizations</a:t>
            </a:r>
            <a:r>
              <a:rPr lang="en-US" altLang="en-US" sz="3600" b="1" dirty="0">
                <a:latin typeface="Calibri" panose="020F0502020204030204" pitchFamily="34" charset="0"/>
              </a:rPr>
              <a:t> </a:t>
            </a:r>
            <a:r>
              <a:rPr lang="en-US" altLang="en-US" sz="3600" dirty="0">
                <a:latin typeface="Calibri" panose="020F0502020204030204" pitchFamily="34" charset="0"/>
              </a:rPr>
              <a:t>of one or more employees within</a:t>
            </a:r>
            <a:r>
              <a:rPr lang="en-US" altLang="en-US" sz="3600" b="1" dirty="0">
                <a:latin typeface="Calibri" panose="020F0502020204030204" pitchFamily="34" charset="0"/>
              </a:rPr>
              <a:t> 24 hours</a:t>
            </a:r>
            <a:endParaRPr lang="en-US" altLang="en-US" sz="3600" dirty="0">
              <a:latin typeface="Calibri" panose="020F0502020204030204" pitchFamily="34" charset="0"/>
            </a:endParaRPr>
          </a:p>
          <a:p>
            <a:pPr eaLnBrk="1" hangingPunct="1">
              <a:spcBef>
                <a:spcPct val="0"/>
              </a:spcBef>
              <a:spcAft>
                <a:spcPts val="700"/>
              </a:spcAft>
              <a:buClr>
                <a:srgbClr val="0082A9"/>
              </a:buClr>
              <a:buSzPct val="115000"/>
              <a:buFont typeface="Wingdings" panose="05000000000000000000" pitchFamily="2" charset="2"/>
              <a:buChar char="§"/>
            </a:pPr>
            <a:r>
              <a:rPr lang="en-US" altLang="en-US" sz="3600" dirty="0">
                <a:latin typeface="Calibri" panose="020F0502020204030204" pitchFamily="34" charset="0"/>
              </a:rPr>
              <a:t>All work-related </a:t>
            </a:r>
            <a:r>
              <a:rPr lang="en-US" altLang="en-US" sz="3600" b="1" dirty="0">
                <a:solidFill>
                  <a:srgbClr val="0070C0"/>
                </a:solidFill>
                <a:latin typeface="Calibri" panose="020F0502020204030204" pitchFamily="34" charset="0"/>
              </a:rPr>
              <a:t>amputations</a:t>
            </a:r>
            <a:r>
              <a:rPr lang="en-US" altLang="en-US" sz="3600" dirty="0">
                <a:latin typeface="Calibri" panose="020F0502020204030204" pitchFamily="34" charset="0"/>
              </a:rPr>
              <a:t> within </a:t>
            </a:r>
            <a:r>
              <a:rPr lang="en-US" altLang="en-US" sz="3600" b="1" dirty="0">
                <a:latin typeface="Calibri" panose="020F0502020204030204" pitchFamily="34" charset="0"/>
              </a:rPr>
              <a:t>24 hours</a:t>
            </a:r>
            <a:endParaRPr lang="en-US" altLang="en-US" sz="3600" dirty="0">
              <a:latin typeface="Calibri" panose="020F0502020204030204" pitchFamily="34" charset="0"/>
            </a:endParaRPr>
          </a:p>
          <a:p>
            <a:pPr eaLnBrk="1" hangingPunct="1">
              <a:spcBef>
                <a:spcPct val="0"/>
              </a:spcBef>
              <a:spcAft>
                <a:spcPts val="700"/>
              </a:spcAft>
              <a:buClr>
                <a:srgbClr val="0082A9"/>
              </a:buClr>
              <a:buSzPct val="115000"/>
              <a:buFont typeface="Wingdings" panose="05000000000000000000" pitchFamily="2" charset="2"/>
              <a:buChar char="§"/>
            </a:pPr>
            <a:r>
              <a:rPr lang="en-US" altLang="en-US" sz="3600" dirty="0">
                <a:latin typeface="Calibri" panose="020F0502020204030204" pitchFamily="34" charset="0"/>
              </a:rPr>
              <a:t>All work-related </a:t>
            </a:r>
            <a:r>
              <a:rPr lang="en-US" altLang="en-US" sz="3600" b="1" dirty="0">
                <a:solidFill>
                  <a:srgbClr val="0070C0"/>
                </a:solidFill>
                <a:latin typeface="Calibri" panose="020F0502020204030204" pitchFamily="34" charset="0"/>
              </a:rPr>
              <a:t>losses of an eye </a:t>
            </a:r>
            <a:r>
              <a:rPr lang="en-US" altLang="en-US" sz="3600" dirty="0">
                <a:latin typeface="Calibri" panose="020F0502020204030204" pitchFamily="34" charset="0"/>
              </a:rPr>
              <a:t>within </a:t>
            </a:r>
            <a:r>
              <a:rPr lang="en-US" altLang="en-US" sz="3600" b="1" dirty="0">
                <a:latin typeface="Calibri" panose="020F0502020204030204" pitchFamily="34" charset="0"/>
              </a:rPr>
              <a:t>24 hours</a:t>
            </a:r>
          </a:p>
          <a:p>
            <a:pPr eaLnBrk="1" hangingPunct="1">
              <a:spcBef>
                <a:spcPct val="0"/>
              </a:spcBef>
              <a:spcAft>
                <a:spcPts val="700"/>
              </a:spcAft>
              <a:buClr>
                <a:srgbClr val="0082A9"/>
              </a:buClr>
              <a:buSzPct val="115000"/>
              <a:buFont typeface="Wingdings" panose="05000000000000000000" pitchFamily="2" charset="2"/>
              <a:buChar char="§"/>
            </a:pPr>
            <a:endParaRPr lang="en-US" altLang="en-US" sz="3600" b="1" dirty="0">
              <a:latin typeface="Calibri" panose="020F0502020204030204" pitchFamily="34" charset="0"/>
            </a:endParaRPr>
          </a:p>
          <a:p>
            <a:pPr lvl="1" eaLnBrk="1" hangingPunct="1">
              <a:spcBef>
                <a:spcPct val="0"/>
              </a:spcBef>
              <a:spcAft>
                <a:spcPts val="700"/>
              </a:spcAft>
              <a:buClr>
                <a:srgbClr val="0082A9"/>
              </a:buClr>
              <a:buSzPct val="115000"/>
              <a:buFont typeface="Wingdings" panose="05000000000000000000" pitchFamily="2" charset="2"/>
              <a:buChar char="§"/>
            </a:pPr>
            <a:r>
              <a:rPr lang="en-US" altLang="en-US" sz="3200" b="1" dirty="0">
                <a:latin typeface="Calibri" panose="020F0502020204030204" pitchFamily="34" charset="0"/>
              </a:rPr>
              <a:t>1-800-321-OSHA (6742)</a:t>
            </a:r>
            <a:endParaRPr lang="en-US" altLang="en-US" dirty="0">
              <a:latin typeface="Calibri" panose="020F0502020204030204" pitchFamily="34" charset="0"/>
            </a:endParaRPr>
          </a:p>
        </p:txBody>
      </p:sp>
    </p:spTree>
    <p:extLst>
      <p:ext uri="{BB962C8B-B14F-4D97-AF65-F5344CB8AC3E}">
        <p14:creationId xmlns:p14="http://schemas.microsoft.com/office/powerpoint/2010/main" val="4350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0"/>
            <a:ext cx="8610600" cy="1371600"/>
          </a:xfrm>
        </p:spPr>
        <p:txBody>
          <a:bodyPr/>
          <a:lstStyle/>
          <a:p>
            <a:pPr eaLnBrk="1" hangingPunct="1"/>
            <a:r>
              <a:rPr lang="en-US" altLang="en-US" sz="5400" dirty="0"/>
              <a:t>The general duty clause.</a:t>
            </a:r>
            <a:br>
              <a:rPr lang="en-US" altLang="en-US" sz="5400" dirty="0"/>
            </a:br>
            <a:r>
              <a:rPr lang="en-US" altLang="en-US" sz="5400" dirty="0"/>
              <a:t>Section 5(a)(1)</a:t>
            </a:r>
          </a:p>
        </p:txBody>
      </p:sp>
      <p:sp>
        <p:nvSpPr>
          <p:cNvPr id="12291" name="Rectangle 3"/>
          <p:cNvSpPr>
            <a:spLocks noGrp="1" noChangeArrowheads="1"/>
          </p:cNvSpPr>
          <p:nvPr>
            <p:ph type="body" idx="1"/>
          </p:nvPr>
        </p:nvSpPr>
        <p:spPr>
          <a:xfrm>
            <a:off x="1143000" y="2514600"/>
            <a:ext cx="8534400" cy="4343400"/>
          </a:xfrm>
        </p:spPr>
        <p:txBody>
          <a:bodyPr/>
          <a:lstStyle/>
          <a:p>
            <a:pPr eaLnBrk="1" hangingPunct="1">
              <a:buFontTx/>
              <a:buNone/>
            </a:pPr>
            <a:r>
              <a:rPr lang="en-US" altLang="en-US" sz="3600" dirty="0"/>
              <a:t>	</a:t>
            </a:r>
            <a:r>
              <a:rPr lang="en-US" altLang="en-US" sz="4400" dirty="0"/>
              <a:t>Each employer shall furnish a place of employment free of recognizable hazards that are likely to cause serious physical harm.</a:t>
            </a:r>
          </a:p>
        </p:txBody>
      </p:sp>
    </p:spTree>
    <p:extLst>
      <p:ext uri="{BB962C8B-B14F-4D97-AF65-F5344CB8AC3E}">
        <p14:creationId xmlns:p14="http://schemas.microsoft.com/office/powerpoint/2010/main" val="182363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81001"/>
            <a:ext cx="7391400" cy="487363"/>
          </a:xfrm>
        </p:spPr>
        <p:txBody>
          <a:bodyPr/>
          <a:lstStyle/>
          <a:p>
            <a:pPr eaLnBrk="1" hangingPunct="1"/>
            <a:r>
              <a:rPr lang="en-US" altLang="en-US" sz="7200" dirty="0"/>
              <a:t>OSHA must prove</a:t>
            </a:r>
          </a:p>
        </p:txBody>
      </p:sp>
      <p:sp>
        <p:nvSpPr>
          <p:cNvPr id="4099" name="Rectangle 3"/>
          <p:cNvSpPr>
            <a:spLocks noGrp="1" noChangeArrowheads="1"/>
          </p:cNvSpPr>
          <p:nvPr>
            <p:ph type="body" idx="1"/>
          </p:nvPr>
        </p:nvSpPr>
        <p:spPr>
          <a:xfrm>
            <a:off x="304800" y="2362200"/>
            <a:ext cx="7696200" cy="4267200"/>
          </a:xfrm>
        </p:spPr>
        <p:txBody>
          <a:bodyPr/>
          <a:lstStyle/>
          <a:p>
            <a:pPr eaLnBrk="1" hangingPunct="1">
              <a:lnSpc>
                <a:spcPct val="90000"/>
              </a:lnSpc>
            </a:pPr>
            <a:r>
              <a:rPr lang="en-US" altLang="en-US" sz="3600" dirty="0"/>
              <a:t>Exposed employee</a:t>
            </a:r>
          </a:p>
          <a:p>
            <a:pPr eaLnBrk="1" hangingPunct="1">
              <a:lnSpc>
                <a:spcPct val="90000"/>
              </a:lnSpc>
            </a:pPr>
            <a:endParaRPr lang="en-US" altLang="en-US" sz="3600" dirty="0"/>
          </a:p>
          <a:p>
            <a:pPr eaLnBrk="1" hangingPunct="1">
              <a:lnSpc>
                <a:spcPct val="90000"/>
              </a:lnSpc>
            </a:pPr>
            <a:r>
              <a:rPr lang="en-US" altLang="en-US" sz="3600" dirty="0"/>
              <a:t>Serious hazard</a:t>
            </a:r>
          </a:p>
          <a:p>
            <a:pPr eaLnBrk="1" hangingPunct="1">
              <a:lnSpc>
                <a:spcPct val="90000"/>
              </a:lnSpc>
            </a:pPr>
            <a:endParaRPr lang="en-US" altLang="en-US" sz="3600" dirty="0"/>
          </a:p>
          <a:p>
            <a:pPr eaLnBrk="1" hangingPunct="1">
              <a:lnSpc>
                <a:spcPct val="90000"/>
              </a:lnSpc>
            </a:pPr>
            <a:r>
              <a:rPr lang="en-US" altLang="en-US" sz="3600" dirty="0"/>
              <a:t>Employer knowledge</a:t>
            </a:r>
          </a:p>
          <a:p>
            <a:pPr eaLnBrk="1" hangingPunct="1">
              <a:lnSpc>
                <a:spcPct val="90000"/>
              </a:lnSpc>
            </a:pPr>
            <a:endParaRPr lang="en-US" altLang="en-US" sz="3600" dirty="0"/>
          </a:p>
          <a:p>
            <a:pPr eaLnBrk="1" hangingPunct="1">
              <a:lnSpc>
                <a:spcPct val="90000"/>
              </a:lnSpc>
            </a:pPr>
            <a:r>
              <a:rPr lang="en-US" altLang="en-US" sz="3600" dirty="0"/>
              <a:t>Feasible method to abate hazard </a:t>
            </a:r>
          </a:p>
        </p:txBody>
      </p:sp>
    </p:spTree>
    <p:extLst>
      <p:ext uri="{BB962C8B-B14F-4D97-AF65-F5344CB8AC3E}">
        <p14:creationId xmlns:p14="http://schemas.microsoft.com/office/powerpoint/2010/main" val="195154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81" y="-76200"/>
            <a:ext cx="8915400" cy="838200"/>
          </a:xfrm>
        </p:spPr>
        <p:txBody>
          <a:bodyPr/>
          <a:lstStyle/>
          <a:p>
            <a:pPr eaLnBrk="1" hangingPunct="1"/>
            <a:r>
              <a:rPr lang="en-US" altLang="en-US" sz="4800" dirty="0">
                <a:solidFill>
                  <a:schemeClr val="bg1"/>
                </a:solidFill>
              </a:rPr>
              <a:t>Do you have a truly effective safety and health program?</a:t>
            </a:r>
          </a:p>
        </p:txBody>
      </p:sp>
      <p:sp>
        <p:nvSpPr>
          <p:cNvPr id="11267" name="Rectangle 3"/>
          <p:cNvSpPr>
            <a:spLocks noGrp="1" noChangeArrowheads="1"/>
          </p:cNvSpPr>
          <p:nvPr>
            <p:ph type="body" sz="half" idx="1"/>
          </p:nvPr>
        </p:nvSpPr>
        <p:spPr>
          <a:xfrm>
            <a:off x="76200" y="2209800"/>
            <a:ext cx="12115800" cy="4343400"/>
          </a:xfrm>
        </p:spPr>
        <p:txBody>
          <a:bodyPr/>
          <a:lstStyle/>
          <a:p>
            <a:pPr eaLnBrk="1" hangingPunct="1"/>
            <a:r>
              <a:rPr lang="en-US" altLang="en-US" dirty="0"/>
              <a:t>Clear rules and expectations?</a:t>
            </a:r>
          </a:p>
          <a:p>
            <a:pPr eaLnBrk="1" hangingPunct="1"/>
            <a:endParaRPr lang="en-US" altLang="en-US" dirty="0"/>
          </a:p>
          <a:p>
            <a:pPr eaLnBrk="1" hangingPunct="1"/>
            <a:r>
              <a:rPr lang="en-US" altLang="en-US" dirty="0"/>
              <a:t>Employees understand the rules and expectations?</a:t>
            </a:r>
          </a:p>
          <a:p>
            <a:pPr eaLnBrk="1" hangingPunct="1"/>
            <a:endParaRPr lang="en-US" altLang="en-US" dirty="0"/>
          </a:p>
          <a:p>
            <a:pPr eaLnBrk="1" hangingPunct="1"/>
            <a:r>
              <a:rPr lang="en-US" altLang="en-US" dirty="0"/>
              <a:t>An effective process to discover deviations from expectations?</a:t>
            </a:r>
          </a:p>
          <a:p>
            <a:pPr eaLnBrk="1" hangingPunct="1"/>
            <a:endParaRPr lang="en-US" altLang="en-US" dirty="0"/>
          </a:p>
          <a:p>
            <a:pPr eaLnBrk="1" hangingPunct="1"/>
            <a:r>
              <a:rPr lang="en-US" altLang="en-US" dirty="0"/>
              <a:t>An effective enforcement program?</a:t>
            </a:r>
          </a:p>
        </p:txBody>
      </p:sp>
    </p:spTree>
    <p:extLst>
      <p:ext uri="{BB962C8B-B14F-4D97-AF65-F5344CB8AC3E}">
        <p14:creationId xmlns:p14="http://schemas.microsoft.com/office/powerpoint/2010/main" val="254881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National Emphasis Programs</a:t>
            </a:r>
          </a:p>
        </p:txBody>
      </p:sp>
      <p:sp>
        <p:nvSpPr>
          <p:cNvPr id="3" name="Content Placeholder 2"/>
          <p:cNvSpPr>
            <a:spLocks noGrp="1"/>
          </p:cNvSpPr>
          <p:nvPr>
            <p:ph sz="half" idx="1"/>
          </p:nvPr>
        </p:nvSpPr>
        <p:spPr>
          <a:xfrm>
            <a:off x="152400" y="2362201"/>
            <a:ext cx="5842000" cy="4495799"/>
          </a:xfrm>
        </p:spPr>
        <p:txBody>
          <a:bodyPr>
            <a:normAutofit/>
          </a:bodyPr>
          <a:lstStyle/>
          <a:p>
            <a:pPr lvl="0"/>
            <a:r>
              <a:rPr lang="en-US" sz="3200" dirty="0"/>
              <a:t>Excavations</a:t>
            </a:r>
          </a:p>
          <a:p>
            <a:r>
              <a:rPr lang="en-US" sz="3200" dirty="0"/>
              <a:t>Hazardous Machinery </a:t>
            </a:r>
          </a:p>
          <a:p>
            <a:pPr lvl="1"/>
            <a:r>
              <a:rPr lang="en-US" sz="2800" dirty="0"/>
              <a:t>(amputations)</a:t>
            </a:r>
          </a:p>
          <a:p>
            <a:pPr lvl="0"/>
            <a:r>
              <a:rPr lang="en-US" sz="3200" dirty="0"/>
              <a:t>Combustible Dust </a:t>
            </a:r>
          </a:p>
          <a:p>
            <a:pPr lvl="0"/>
            <a:r>
              <a:rPr lang="en-US" sz="3200" dirty="0"/>
              <a:t>Hexavalent Chromium</a:t>
            </a:r>
          </a:p>
          <a:p>
            <a:pPr lvl="0"/>
            <a:r>
              <a:rPr lang="en-US" sz="3200" dirty="0"/>
              <a:t>Lead</a:t>
            </a:r>
          </a:p>
          <a:p>
            <a:pPr lvl="0"/>
            <a:r>
              <a:rPr lang="en-US" dirty="0"/>
              <a:t>Si</a:t>
            </a:r>
            <a:r>
              <a:rPr lang="en-US" sz="3200" dirty="0"/>
              <a:t>lica</a:t>
            </a:r>
          </a:p>
        </p:txBody>
      </p:sp>
      <p:sp>
        <p:nvSpPr>
          <p:cNvPr id="4" name="Content Placeholder 3"/>
          <p:cNvSpPr>
            <a:spLocks noGrp="1"/>
          </p:cNvSpPr>
          <p:nvPr>
            <p:ph sz="half" idx="2"/>
          </p:nvPr>
        </p:nvSpPr>
        <p:spPr/>
        <p:txBody>
          <a:bodyPr/>
          <a:lstStyle/>
          <a:p>
            <a:pPr lvl="0"/>
            <a:r>
              <a:rPr lang="en-US" sz="3200" dirty="0"/>
              <a:t>Primary Metal Industries</a:t>
            </a:r>
          </a:p>
          <a:p>
            <a:pPr lvl="0"/>
            <a:r>
              <a:rPr lang="en-US" sz="3200" dirty="0"/>
              <a:t>Shipbreaking</a:t>
            </a:r>
          </a:p>
          <a:p>
            <a:pPr lvl="0"/>
            <a:r>
              <a:rPr lang="en-US" sz="3200" dirty="0"/>
              <a:t>Process Safety Management</a:t>
            </a:r>
          </a:p>
          <a:p>
            <a:r>
              <a:rPr lang="en-US" sz="3200" b="1" dirty="0"/>
              <a:t>Coronavirus (COVID-19)</a:t>
            </a:r>
            <a:endParaRPr lang="en-US" sz="3200" dirty="0"/>
          </a:p>
          <a:p>
            <a:pPr lvl="0"/>
            <a:endParaRPr lang="en-US" dirty="0"/>
          </a:p>
          <a:p>
            <a:endParaRPr lang="en-US" dirty="0"/>
          </a:p>
        </p:txBody>
      </p:sp>
    </p:spTree>
    <p:extLst>
      <p:ext uri="{BB962C8B-B14F-4D97-AF65-F5344CB8AC3E}">
        <p14:creationId xmlns:p14="http://schemas.microsoft.com/office/powerpoint/2010/main" val="272806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456"/>
            <a:ext cx="6709559" cy="1690688"/>
          </a:xfrm>
        </p:spPr>
        <p:txBody>
          <a:bodyPr>
            <a:noAutofit/>
          </a:bodyPr>
          <a:lstStyle/>
          <a:p>
            <a:pPr algn="ctr"/>
            <a:r>
              <a:rPr lang="en-US" sz="5400" b="1" dirty="0"/>
              <a:t>NEP - excavations and </a:t>
            </a:r>
            <a:br>
              <a:rPr lang="en-US" sz="5400" b="1" dirty="0"/>
            </a:br>
            <a:r>
              <a:rPr lang="en-US" sz="5400" b="1" dirty="0"/>
              <a:t>cave-in hazards </a:t>
            </a:r>
          </a:p>
        </p:txBody>
      </p:sp>
      <p:sp>
        <p:nvSpPr>
          <p:cNvPr id="3" name="Content Placeholder 2"/>
          <p:cNvSpPr>
            <a:spLocks noGrp="1"/>
          </p:cNvSpPr>
          <p:nvPr>
            <p:ph idx="1"/>
          </p:nvPr>
        </p:nvSpPr>
        <p:spPr>
          <a:xfrm>
            <a:off x="225631" y="2362200"/>
            <a:ext cx="11827823" cy="4382983"/>
          </a:xfrm>
        </p:spPr>
        <p:txBody>
          <a:bodyPr>
            <a:normAutofit/>
          </a:bodyPr>
          <a:lstStyle/>
          <a:p>
            <a:r>
              <a:rPr lang="en-US" altLang="en-US" sz="4800" b="1" dirty="0"/>
              <a:t>Cave-in protection</a:t>
            </a:r>
          </a:p>
          <a:p>
            <a:r>
              <a:rPr lang="en-US" altLang="en-US" sz="4800" b="1" dirty="0"/>
              <a:t>Ladder </a:t>
            </a:r>
          </a:p>
          <a:p>
            <a:r>
              <a:rPr lang="en-US" altLang="en-US" sz="4800" b="1" dirty="0"/>
              <a:t>Spoil pile</a:t>
            </a:r>
          </a:p>
          <a:p>
            <a:r>
              <a:rPr lang="en-US" altLang="en-US" sz="4800" b="1" dirty="0"/>
              <a:t>Competent person inspections</a:t>
            </a:r>
          </a:p>
          <a:p>
            <a:r>
              <a:rPr lang="en-US" altLang="en-US" sz="4800" b="1" dirty="0"/>
              <a:t>Training</a:t>
            </a:r>
          </a:p>
          <a:p>
            <a:endParaRPr lang="en-US" altLang="en-US" b="1" dirty="0"/>
          </a:p>
          <a:p>
            <a:endParaRPr lang="en-US" dirty="0"/>
          </a:p>
        </p:txBody>
      </p:sp>
    </p:spTree>
    <p:extLst>
      <p:ext uri="{BB962C8B-B14F-4D97-AF65-F5344CB8AC3E}">
        <p14:creationId xmlns:p14="http://schemas.microsoft.com/office/powerpoint/2010/main" val="4067088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8" ma:contentTypeDescription="Create a new document." ma:contentTypeScope="" ma:versionID="3936905a4ca34051c3c91d2eecb11167">
  <xsd:schema xmlns:xsd="http://www.w3.org/2001/XMLSchema" xmlns:xs="http://www.w3.org/2001/XMLSchema" xmlns:p="http://schemas.microsoft.com/office/2006/metadata/properties" xmlns:ns3="2a1ba486-ff2f-4459-80ac-1ab5aa17f82f" targetNamespace="http://schemas.microsoft.com/office/2006/metadata/properties" ma:root="true" ma:fieldsID="d1cb51c43dd5f082e408b49bb6b5ef04" ns3:_="">
    <xsd:import namespace="2a1ba486-ff2f-4459-80ac-1ab5aa17f8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A30B3-8892-4D8F-9432-19E70163F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787589-3A5B-41CF-9E37-07505C96A47C}">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a1ba486-ff2f-4459-80ac-1ab5aa17f82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EB50033-63D0-42FE-AE54-37CFE9D7D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2823</TotalTime>
  <Words>2415</Words>
  <Application>Microsoft Office PowerPoint</Application>
  <PresentationFormat>Widescreen</PresentationFormat>
  <Paragraphs>302</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Wingdings</vt:lpstr>
      <vt:lpstr>Wingdings 2</vt:lpstr>
      <vt:lpstr>Default Design</vt:lpstr>
      <vt:lpstr>Protecting the Safety and Health of Workers </vt:lpstr>
      <vt:lpstr>Topics</vt:lpstr>
      <vt:lpstr>OSHA Inspections</vt:lpstr>
      <vt:lpstr>PowerPoint Presentation</vt:lpstr>
      <vt:lpstr>The general duty clause. Section 5(a)(1)</vt:lpstr>
      <vt:lpstr>OSHA must prove</vt:lpstr>
      <vt:lpstr>Do you have a truly effective safety and health program?</vt:lpstr>
      <vt:lpstr>National Emphasis Programs</vt:lpstr>
      <vt:lpstr>NEP - excavations and  cave-in hazards </vt:lpstr>
      <vt:lpstr>Lead NEP</vt:lpstr>
      <vt:lpstr>Hexavalent Chromium</vt:lpstr>
      <vt:lpstr>PowerPoint Presentation</vt:lpstr>
      <vt:lpstr> Local Emphasis Programs</vt:lpstr>
      <vt:lpstr>Powered industrial vehicles</vt:lpstr>
      <vt:lpstr>Building Renovation</vt:lpstr>
      <vt:lpstr>High Rise Building Construction Inspections in Chicago IL</vt:lpstr>
      <vt:lpstr>Transportation Tank Cleaning Emphasis program</vt:lpstr>
      <vt:lpstr>Inspection Procedures </vt:lpstr>
      <vt:lpstr>Oxygen…</vt:lpstr>
      <vt:lpstr>Carbon monoxide</vt:lpstr>
      <vt:lpstr>Hydrogen sulfide</vt:lpstr>
      <vt:lpstr>Chemicals</vt:lpstr>
      <vt:lpstr>hazard communication program</vt:lpstr>
      <vt:lpstr>Heat illness prevention</vt:lpstr>
      <vt:lpstr>Respiratory Protection Program</vt:lpstr>
      <vt:lpstr>National Emphasis Program   Coronavirus Disease 2019 </vt:lpstr>
      <vt:lpstr>For continual updates</vt:lpstr>
      <vt:lpstr>PowerPoint Presentation</vt:lpstr>
    </vt:vector>
  </TitlesOfParts>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Workers from Exposure to 2019-nCoV</dc:title>
  <dc:creator>Brown, Christopher K. - OSHA</dc:creator>
  <cp:keywords>OSHA;coronavirus;2019-nCoV</cp:keywords>
  <cp:lastModifiedBy>Bill McHugh</cp:lastModifiedBy>
  <cp:revision>225</cp:revision>
  <cp:lastPrinted>2020-02-11T15:06:34Z</cp:lastPrinted>
  <dcterms:created xsi:type="dcterms:W3CDTF">2006-10-02T15:43:52Z</dcterms:created>
  <dcterms:modified xsi:type="dcterms:W3CDTF">2022-04-04T17:04:11Z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